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414" r:id="rId3"/>
    <p:sldId id="504" r:id="rId4"/>
    <p:sldId id="503" r:id="rId5"/>
    <p:sldId id="447" r:id="rId6"/>
    <p:sldId id="448" r:id="rId7"/>
    <p:sldId id="449" r:id="rId8"/>
    <p:sldId id="450" r:id="rId9"/>
    <p:sldId id="505" r:id="rId10"/>
    <p:sldId id="511" r:id="rId11"/>
    <p:sldId id="456" r:id="rId12"/>
    <p:sldId id="455" r:id="rId13"/>
    <p:sldId id="457" r:id="rId14"/>
    <p:sldId id="459" r:id="rId15"/>
    <p:sldId id="506" r:id="rId16"/>
    <p:sldId id="512" r:id="rId17"/>
    <p:sldId id="460" r:id="rId18"/>
    <p:sldId id="544" r:id="rId19"/>
    <p:sldId id="458" r:id="rId20"/>
    <p:sldId id="496" r:id="rId21"/>
    <p:sldId id="507" r:id="rId22"/>
    <p:sldId id="513" r:id="rId23"/>
    <p:sldId id="466" r:id="rId24"/>
    <p:sldId id="508" r:id="rId25"/>
    <p:sldId id="468" r:id="rId26"/>
    <p:sldId id="543" r:id="rId27"/>
    <p:sldId id="470" r:id="rId28"/>
    <p:sldId id="500" r:id="rId29"/>
    <p:sldId id="501" r:id="rId30"/>
    <p:sldId id="471" r:id="rId31"/>
    <p:sldId id="509" r:id="rId32"/>
    <p:sldId id="476" r:id="rId33"/>
    <p:sldId id="514" r:id="rId34"/>
    <p:sldId id="515" r:id="rId35"/>
    <p:sldId id="478" r:id="rId36"/>
    <p:sldId id="479" r:id="rId37"/>
    <p:sldId id="480" r:id="rId38"/>
    <p:sldId id="481" r:id="rId39"/>
    <p:sldId id="482" r:id="rId40"/>
    <p:sldId id="502" r:id="rId41"/>
    <p:sldId id="516" r:id="rId42"/>
    <p:sldId id="525" r:id="rId43"/>
    <p:sldId id="526" r:id="rId44"/>
    <p:sldId id="527" r:id="rId45"/>
    <p:sldId id="528" r:id="rId46"/>
    <p:sldId id="529" r:id="rId47"/>
    <p:sldId id="530" r:id="rId48"/>
    <p:sldId id="531" r:id="rId49"/>
    <p:sldId id="534" r:id="rId50"/>
    <p:sldId id="499" r:id="rId51"/>
    <p:sldId id="535" r:id="rId52"/>
    <p:sldId id="510" r:id="rId53"/>
    <p:sldId id="484" r:id="rId54"/>
    <p:sldId id="538" r:id="rId55"/>
    <p:sldId id="539" r:id="rId56"/>
    <p:sldId id="540" r:id="rId57"/>
    <p:sldId id="542" r:id="rId58"/>
    <p:sldId id="541" r:id="rId59"/>
    <p:sldId id="486" r:id="rId60"/>
    <p:sldId id="545" r:id="rId61"/>
    <p:sldId id="546" r:id="rId62"/>
    <p:sldId id="547" r:id="rId63"/>
    <p:sldId id="489" r:id="rId64"/>
    <p:sldId id="49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480000"/>
    <a:srgbClr val="515151"/>
    <a:srgbClr val="4B4B4B"/>
    <a:srgbClr val="68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EB3C1-1176-4428-82D5-242C0AE5388D}" v="12" dt="2025-06-25T03:04:12.509"/>
    <p1510:client id="{C8D7B895-8328-46FC-B66F-C4E4BD1E7674}" v="88" dt="2025-06-24T20:19:23.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7" autoAdjust="0"/>
    <p:restoredTop sz="93705" autoAdjust="0"/>
  </p:normalViewPr>
  <p:slideViewPr>
    <p:cSldViewPr snapToGrid="0">
      <p:cViewPr varScale="1">
        <p:scale>
          <a:sx n="104" d="100"/>
          <a:sy n="104" d="100"/>
        </p:scale>
        <p:origin x="930" y="96"/>
      </p:cViewPr>
      <p:guideLst/>
    </p:cSldViewPr>
  </p:slideViewPr>
  <p:outlineViewPr>
    <p:cViewPr>
      <p:scale>
        <a:sx n="33" d="100"/>
        <a:sy n="33" d="100"/>
      </p:scale>
      <p:origin x="0" y="-1000"/>
    </p:cViewPr>
  </p:outlineViewPr>
  <p:notesTextViewPr>
    <p:cViewPr>
      <p:scale>
        <a:sx n="3" d="2"/>
        <a:sy n="3" d="2"/>
      </p:scale>
      <p:origin x="-6" y="-1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borty, Rohit" userId="0a451e6f-6e88-4d45-9e44-6b867120d6e7" providerId="ADAL" clId="{41EEB3C1-1176-4428-82D5-242C0AE5388D}"/>
    <pc:docChg chg="undo custSel modSld">
      <pc:chgData name="Chakraborty, Rohit" userId="0a451e6f-6e88-4d45-9e44-6b867120d6e7" providerId="ADAL" clId="{41EEB3C1-1176-4428-82D5-242C0AE5388D}" dt="2025-06-25T03:04:12.509" v="20"/>
      <pc:docMkLst>
        <pc:docMk/>
      </pc:docMkLst>
      <pc:sldChg chg="addSp delSp modSp mod">
        <pc:chgData name="Chakraborty, Rohit" userId="0a451e6f-6e88-4d45-9e44-6b867120d6e7" providerId="ADAL" clId="{41EEB3C1-1176-4428-82D5-242C0AE5388D}" dt="2025-06-24T21:11:22.035" v="2" actId="478"/>
        <pc:sldMkLst>
          <pc:docMk/>
          <pc:sldMk cId="2637789091" sldId="466"/>
        </pc:sldMkLst>
        <pc:graphicFrameChg chg="add del mod">
          <ac:chgData name="Chakraborty, Rohit" userId="0a451e6f-6e88-4d45-9e44-6b867120d6e7" providerId="ADAL" clId="{41EEB3C1-1176-4428-82D5-242C0AE5388D}" dt="2025-06-24T21:11:22.035" v="2" actId="478"/>
          <ac:graphicFrameMkLst>
            <pc:docMk/>
            <pc:sldMk cId="2637789091" sldId="466"/>
            <ac:graphicFrameMk id="6" creationId="{97A837EA-8259-0F8B-D28B-4999F2D4943D}"/>
          </ac:graphicFrameMkLst>
        </pc:graphicFrameChg>
      </pc:sldChg>
      <pc:sldChg chg="addSp modSp mod modAnim">
        <pc:chgData name="Chakraborty, Rohit" userId="0a451e6f-6e88-4d45-9e44-6b867120d6e7" providerId="ADAL" clId="{41EEB3C1-1176-4428-82D5-242C0AE5388D}" dt="2025-06-25T03:03:24.058" v="12"/>
        <pc:sldMkLst>
          <pc:docMk/>
          <pc:sldMk cId="1035378613" sldId="527"/>
        </pc:sldMkLst>
        <pc:spChg chg="add mod">
          <ac:chgData name="Chakraborty, Rohit" userId="0a451e6f-6e88-4d45-9e44-6b867120d6e7" providerId="ADAL" clId="{41EEB3C1-1176-4428-82D5-242C0AE5388D}" dt="2025-06-25T03:02:41.783" v="4" actId="1076"/>
          <ac:spMkLst>
            <pc:docMk/>
            <pc:sldMk cId="1035378613" sldId="527"/>
            <ac:spMk id="7" creationId="{EB067B94-131E-102D-497F-D77915FD2ACB}"/>
          </ac:spMkLst>
        </pc:spChg>
        <pc:spChg chg="add mod">
          <ac:chgData name="Chakraborty, Rohit" userId="0a451e6f-6e88-4d45-9e44-6b867120d6e7" providerId="ADAL" clId="{41EEB3C1-1176-4428-82D5-242C0AE5388D}" dt="2025-06-25T03:03:01.033" v="8" actId="1076"/>
          <ac:spMkLst>
            <pc:docMk/>
            <pc:sldMk cId="1035378613" sldId="527"/>
            <ac:spMk id="9" creationId="{8D410317-A141-87F4-9886-F0EEA2E91D1C}"/>
          </ac:spMkLst>
        </pc:spChg>
        <pc:picChg chg="mod">
          <ac:chgData name="Chakraborty, Rohit" userId="0a451e6f-6e88-4d45-9e44-6b867120d6e7" providerId="ADAL" clId="{41EEB3C1-1176-4428-82D5-242C0AE5388D}" dt="2025-06-25T03:02:48.860" v="7" actId="1076"/>
          <ac:picMkLst>
            <pc:docMk/>
            <pc:sldMk cId="1035378613" sldId="527"/>
            <ac:picMk id="4" creationId="{A41D4DD9-B208-3210-583D-6FD16E9B5435}"/>
          </ac:picMkLst>
        </pc:picChg>
      </pc:sldChg>
      <pc:sldChg chg="addSp modSp mod modAnim">
        <pc:chgData name="Chakraborty, Rohit" userId="0a451e6f-6e88-4d45-9e44-6b867120d6e7" providerId="ADAL" clId="{41EEB3C1-1176-4428-82D5-242C0AE5388D}" dt="2025-06-25T03:04:12.509" v="20"/>
        <pc:sldMkLst>
          <pc:docMk/>
          <pc:sldMk cId="3736916477" sldId="529"/>
        </pc:sldMkLst>
        <pc:spChg chg="add mod">
          <ac:chgData name="Chakraborty, Rohit" userId="0a451e6f-6e88-4d45-9e44-6b867120d6e7" providerId="ADAL" clId="{41EEB3C1-1176-4428-82D5-242C0AE5388D}" dt="2025-06-25T03:03:47.426" v="14" actId="1076"/>
          <ac:spMkLst>
            <pc:docMk/>
            <pc:sldMk cId="3736916477" sldId="529"/>
            <ac:spMk id="4" creationId="{19745534-1ECA-D4E4-3C3E-AAD88C5AF84D}"/>
          </ac:spMkLst>
        </pc:spChg>
        <pc:spChg chg="add mod">
          <ac:chgData name="Chakraborty, Rohit" userId="0a451e6f-6e88-4d45-9e44-6b867120d6e7" providerId="ADAL" clId="{41EEB3C1-1176-4428-82D5-242C0AE5388D}" dt="2025-06-25T03:03:57.779" v="17" actId="14100"/>
          <ac:spMkLst>
            <pc:docMk/>
            <pc:sldMk cId="3736916477" sldId="529"/>
            <ac:spMk id="6" creationId="{84F7822F-8749-3FF1-4AFC-D9E2051C4690}"/>
          </ac:spMkLst>
        </pc:spChg>
      </pc:sldChg>
    </pc:docChg>
  </pc:docChgLst>
  <pc:docChgLst>
    <pc:chgData name="Chakraborty, Rohit" userId="0a451e6f-6e88-4d45-9e44-6b867120d6e7" providerId="ADAL" clId="{EB9352BA-D283-4A56-89DA-6070490BF36D}"/>
    <pc:docChg chg="modSld">
      <pc:chgData name="Chakraborty, Rohit" userId="0a451e6f-6e88-4d45-9e44-6b867120d6e7" providerId="ADAL" clId="{EB9352BA-D283-4A56-89DA-6070490BF36D}" dt="2025-06-25T14:04:19.870" v="0" actId="1035"/>
      <pc:docMkLst>
        <pc:docMk/>
      </pc:docMkLst>
      <pc:sldChg chg="modSp mod">
        <pc:chgData name="Chakraborty, Rohit" userId="0a451e6f-6e88-4d45-9e44-6b867120d6e7" providerId="ADAL" clId="{EB9352BA-D283-4A56-89DA-6070490BF36D}" dt="2025-06-25T14:04:19.870" v="0" actId="1035"/>
        <pc:sldMkLst>
          <pc:docMk/>
          <pc:sldMk cId="3191206556" sldId="468"/>
        </pc:sldMkLst>
        <pc:spChg chg="mod">
          <ac:chgData name="Chakraborty, Rohit" userId="0a451e6f-6e88-4d45-9e44-6b867120d6e7" providerId="ADAL" clId="{EB9352BA-D283-4A56-89DA-6070490BF36D}" dt="2025-06-25T14:04:19.870" v="0" actId="1035"/>
          <ac:spMkLst>
            <pc:docMk/>
            <pc:sldMk cId="3191206556" sldId="468"/>
            <ac:spMk id="6" creationId="{661C200F-4B60-827E-2C9F-0A5F02506299}"/>
          </ac:spMkLst>
        </pc:spChg>
        <pc:spChg chg="mod">
          <ac:chgData name="Chakraborty, Rohit" userId="0a451e6f-6e88-4d45-9e44-6b867120d6e7" providerId="ADAL" clId="{EB9352BA-D283-4A56-89DA-6070490BF36D}" dt="2025-06-25T14:04:19.870" v="0" actId="1035"/>
          <ac:spMkLst>
            <pc:docMk/>
            <pc:sldMk cId="3191206556" sldId="468"/>
            <ac:spMk id="7" creationId="{14A71C2A-D4CF-4723-9637-41B3B9EF73E1}"/>
          </ac:spMkLst>
        </pc:spChg>
        <pc:spChg chg="mod">
          <ac:chgData name="Chakraborty, Rohit" userId="0a451e6f-6e88-4d45-9e44-6b867120d6e7" providerId="ADAL" clId="{EB9352BA-D283-4A56-89DA-6070490BF36D}" dt="2025-06-25T14:04:19.870" v="0" actId="1035"/>
          <ac:spMkLst>
            <pc:docMk/>
            <pc:sldMk cId="3191206556" sldId="468"/>
            <ac:spMk id="39" creationId="{9D681336-2CFE-09EC-59F2-1F722F8FDE1E}"/>
          </ac:spMkLst>
        </pc:spChg>
        <pc:cxnChg chg="mod">
          <ac:chgData name="Chakraborty, Rohit" userId="0a451e6f-6e88-4d45-9e44-6b867120d6e7" providerId="ADAL" clId="{EB9352BA-D283-4A56-89DA-6070490BF36D}" dt="2025-06-25T14:04:19.870" v="0" actId="1035"/>
          <ac:cxnSpMkLst>
            <pc:docMk/>
            <pc:sldMk cId="3191206556" sldId="468"/>
            <ac:cxnSpMk id="4" creationId="{CFC0E9F3-671A-A8C4-348A-0476165D149E}"/>
          </ac:cxnSpMkLst>
        </pc:cxnChg>
        <pc:cxnChg chg="mod">
          <ac:chgData name="Chakraborty, Rohit" userId="0a451e6f-6e88-4d45-9e44-6b867120d6e7" providerId="ADAL" clId="{EB9352BA-D283-4A56-89DA-6070490BF36D}" dt="2025-06-25T14:04:19.870" v="0" actId="1035"/>
          <ac:cxnSpMkLst>
            <pc:docMk/>
            <pc:sldMk cId="3191206556" sldId="468"/>
            <ac:cxnSpMk id="33" creationId="{9958F2F2-BF97-4F9E-B9F6-741C2221EFC2}"/>
          </ac:cxnSpMkLst>
        </pc:cxnChg>
        <pc:cxnChg chg="mod">
          <ac:chgData name="Chakraborty, Rohit" userId="0a451e6f-6e88-4d45-9e44-6b867120d6e7" providerId="ADAL" clId="{EB9352BA-D283-4A56-89DA-6070490BF36D}" dt="2025-06-25T14:04:19.870" v="0" actId="1035"/>
          <ac:cxnSpMkLst>
            <pc:docMk/>
            <pc:sldMk cId="3191206556" sldId="468"/>
            <ac:cxnSpMk id="41" creationId="{78C27514-DBA0-C7FC-1E50-3661556C34D6}"/>
          </ac:cxnSpMkLst>
        </pc:cxnChg>
      </pc:sldChg>
    </pc:docChg>
  </pc:docChgLst>
  <pc:docChgLst>
    <pc:chgData name="Chakraborty, Rohit" userId="0a451e6f-6e88-4d45-9e44-6b867120d6e7" providerId="ADAL" clId="{C8D7B895-8328-46FC-B66F-C4E4BD1E7674}"/>
    <pc:docChg chg="undo custSel modSld">
      <pc:chgData name="Chakraborty, Rohit" userId="0a451e6f-6e88-4d45-9e44-6b867120d6e7" providerId="ADAL" clId="{C8D7B895-8328-46FC-B66F-C4E4BD1E7674}" dt="2025-06-24T20:20:55.348" v="1154" actId="20577"/>
      <pc:docMkLst>
        <pc:docMk/>
      </pc:docMkLst>
      <pc:sldChg chg="modSp mod">
        <pc:chgData name="Chakraborty, Rohit" userId="0a451e6f-6e88-4d45-9e44-6b867120d6e7" providerId="ADAL" clId="{C8D7B895-8328-46FC-B66F-C4E4BD1E7674}" dt="2025-06-24T19:09:39.140" v="645" actId="1035"/>
        <pc:sldMkLst>
          <pc:docMk/>
          <pc:sldMk cId="2513438969" sldId="257"/>
        </pc:sldMkLst>
        <pc:spChg chg="mod">
          <ac:chgData name="Chakraborty, Rohit" userId="0a451e6f-6e88-4d45-9e44-6b867120d6e7" providerId="ADAL" clId="{C8D7B895-8328-46FC-B66F-C4E4BD1E7674}" dt="2025-06-24T18:48:40.809" v="608" actId="20577"/>
          <ac:spMkLst>
            <pc:docMk/>
            <pc:sldMk cId="2513438969" sldId="257"/>
            <ac:spMk id="9" creationId="{16F6ABFA-0483-62E3-4C57-809582E8241B}"/>
          </ac:spMkLst>
        </pc:spChg>
        <pc:spChg chg="mod">
          <ac:chgData name="Chakraborty, Rohit" userId="0a451e6f-6e88-4d45-9e44-6b867120d6e7" providerId="ADAL" clId="{C8D7B895-8328-46FC-B66F-C4E4BD1E7674}" dt="2025-06-24T19:09:39.140" v="645" actId="1035"/>
          <ac:spMkLst>
            <pc:docMk/>
            <pc:sldMk cId="2513438969" sldId="257"/>
            <ac:spMk id="11" creationId="{6DD799D0-B2CD-E083-333C-16A0977E828F}"/>
          </ac:spMkLst>
        </pc:spChg>
      </pc:sldChg>
      <pc:sldChg chg="addSp modSp mod modAnim">
        <pc:chgData name="Chakraborty, Rohit" userId="0a451e6f-6e88-4d45-9e44-6b867120d6e7" providerId="ADAL" clId="{C8D7B895-8328-46FC-B66F-C4E4BD1E7674}" dt="2025-06-24T14:13:53.516" v="99"/>
        <pc:sldMkLst>
          <pc:docMk/>
          <pc:sldMk cId="3570900691" sldId="447"/>
        </pc:sldMkLst>
        <pc:spChg chg="mod">
          <ac:chgData name="Chakraborty, Rohit" userId="0a451e6f-6e88-4d45-9e44-6b867120d6e7" providerId="ADAL" clId="{C8D7B895-8328-46FC-B66F-C4E4BD1E7674}" dt="2025-06-24T14:12:43.495" v="79" actId="1076"/>
          <ac:spMkLst>
            <pc:docMk/>
            <pc:sldMk cId="3570900691" sldId="447"/>
            <ac:spMk id="6" creationId="{4448F61A-00E0-452A-618C-47150DF9674F}"/>
          </ac:spMkLst>
        </pc:spChg>
        <pc:spChg chg="add mod">
          <ac:chgData name="Chakraborty, Rohit" userId="0a451e6f-6e88-4d45-9e44-6b867120d6e7" providerId="ADAL" clId="{C8D7B895-8328-46FC-B66F-C4E4BD1E7674}" dt="2025-06-24T14:13:09.636" v="96" actId="20577"/>
          <ac:spMkLst>
            <pc:docMk/>
            <pc:sldMk cId="3570900691" sldId="447"/>
            <ac:spMk id="9" creationId="{94165E27-5E68-CE89-0862-016ED40B59E4}"/>
          </ac:spMkLst>
        </pc:spChg>
        <pc:picChg chg="add mod">
          <ac:chgData name="Chakraborty, Rohit" userId="0a451e6f-6e88-4d45-9e44-6b867120d6e7" providerId="ADAL" clId="{C8D7B895-8328-46FC-B66F-C4E4BD1E7674}" dt="2025-06-24T14:13:32.531" v="98" actId="208"/>
          <ac:picMkLst>
            <pc:docMk/>
            <pc:sldMk cId="3570900691" sldId="447"/>
            <ac:picMk id="7" creationId="{E9BA59C2-DAB7-5D55-7648-A5C10FAE1554}"/>
          </ac:picMkLst>
        </pc:picChg>
        <pc:picChg chg="mod">
          <ac:chgData name="Chakraborty, Rohit" userId="0a451e6f-6e88-4d45-9e44-6b867120d6e7" providerId="ADAL" clId="{C8D7B895-8328-46FC-B66F-C4E4BD1E7674}" dt="2025-06-24T14:10:52.547" v="69"/>
          <ac:picMkLst>
            <pc:docMk/>
            <pc:sldMk cId="3570900691" sldId="447"/>
            <ac:picMk id="8" creationId="{CA567243-DF7E-7497-3566-7E5EC3DEE9A5}"/>
          </ac:picMkLst>
        </pc:picChg>
      </pc:sldChg>
      <pc:sldChg chg="modNotesTx">
        <pc:chgData name="Chakraborty, Rohit" userId="0a451e6f-6e88-4d45-9e44-6b867120d6e7" providerId="ADAL" clId="{C8D7B895-8328-46FC-B66F-C4E4BD1E7674}" dt="2025-06-24T14:24:26.445" v="173" actId="20577"/>
        <pc:sldMkLst>
          <pc:docMk/>
          <pc:sldMk cId="4095375956" sldId="448"/>
        </pc:sldMkLst>
      </pc:sldChg>
      <pc:sldChg chg="modNotesTx">
        <pc:chgData name="Chakraborty, Rohit" userId="0a451e6f-6e88-4d45-9e44-6b867120d6e7" providerId="ADAL" clId="{C8D7B895-8328-46FC-B66F-C4E4BD1E7674}" dt="2025-06-24T14:31:31.651" v="281" actId="20577"/>
        <pc:sldMkLst>
          <pc:docMk/>
          <pc:sldMk cId="553918371" sldId="449"/>
        </pc:sldMkLst>
      </pc:sldChg>
      <pc:sldChg chg="modNotesTx">
        <pc:chgData name="Chakraborty, Rohit" userId="0a451e6f-6e88-4d45-9e44-6b867120d6e7" providerId="ADAL" clId="{C8D7B895-8328-46FC-B66F-C4E4BD1E7674}" dt="2025-06-24T14:36:26.772" v="397" actId="20577"/>
        <pc:sldMkLst>
          <pc:docMk/>
          <pc:sldMk cId="2417283762" sldId="450"/>
        </pc:sldMkLst>
      </pc:sldChg>
      <pc:sldChg chg="modSp mod modNotesTx">
        <pc:chgData name="Chakraborty, Rohit" userId="0a451e6f-6e88-4d45-9e44-6b867120d6e7" providerId="ADAL" clId="{C8D7B895-8328-46FC-B66F-C4E4BD1E7674}" dt="2025-06-24T20:15:04.109" v="1099" actId="20577"/>
        <pc:sldMkLst>
          <pc:docMk/>
          <pc:sldMk cId="2472511259" sldId="458"/>
        </pc:sldMkLst>
        <pc:spChg chg="mod">
          <ac:chgData name="Chakraborty, Rohit" userId="0a451e6f-6e88-4d45-9e44-6b867120d6e7" providerId="ADAL" clId="{C8D7B895-8328-46FC-B66F-C4E4BD1E7674}" dt="2025-06-24T03:28:39.799" v="7" actId="113"/>
          <ac:spMkLst>
            <pc:docMk/>
            <pc:sldMk cId="2472511259" sldId="458"/>
            <ac:spMk id="7" creationId="{6CCD9D36-78EA-BFDB-C39A-140FFFD83BA5}"/>
          </ac:spMkLst>
        </pc:spChg>
      </pc:sldChg>
      <pc:sldChg chg="modNotesTx">
        <pc:chgData name="Chakraborty, Rohit" userId="0a451e6f-6e88-4d45-9e44-6b867120d6e7" providerId="ADAL" clId="{C8D7B895-8328-46FC-B66F-C4E4BD1E7674}" dt="2025-06-24T20:18:33.436" v="1118" actId="20577"/>
        <pc:sldMkLst>
          <pc:docMk/>
          <pc:sldMk cId="94178326" sldId="460"/>
        </pc:sldMkLst>
      </pc:sldChg>
      <pc:sldChg chg="delSp modSp mod">
        <pc:chgData name="Chakraborty, Rohit" userId="0a451e6f-6e88-4d45-9e44-6b867120d6e7" providerId="ADAL" clId="{C8D7B895-8328-46FC-B66F-C4E4BD1E7674}" dt="2025-06-24T17:06:00.705" v="574" actId="14100"/>
        <pc:sldMkLst>
          <pc:docMk/>
          <pc:sldMk cId="2637789091" sldId="466"/>
        </pc:sldMkLst>
        <pc:spChg chg="del">
          <ac:chgData name="Chakraborty, Rohit" userId="0a451e6f-6e88-4d45-9e44-6b867120d6e7" providerId="ADAL" clId="{C8D7B895-8328-46FC-B66F-C4E4BD1E7674}" dt="2025-06-24T17:05:27.673" v="567" actId="478"/>
          <ac:spMkLst>
            <pc:docMk/>
            <pc:sldMk cId="2637789091" sldId="466"/>
            <ac:spMk id="7" creationId="{132088E2-E236-F625-3D01-18982F0FF2EA}"/>
          </ac:spMkLst>
        </pc:spChg>
        <pc:spChg chg="mod">
          <ac:chgData name="Chakraborty, Rohit" userId="0a451e6f-6e88-4d45-9e44-6b867120d6e7" providerId="ADAL" clId="{C8D7B895-8328-46FC-B66F-C4E4BD1E7674}" dt="2025-06-24T17:05:52.570" v="573" actId="14100"/>
          <ac:spMkLst>
            <pc:docMk/>
            <pc:sldMk cId="2637789091" sldId="466"/>
            <ac:spMk id="9" creationId="{411D9298-9E5C-004C-A61C-D4312D4E585D}"/>
          </ac:spMkLst>
        </pc:spChg>
        <pc:picChg chg="mod">
          <ac:chgData name="Chakraborty, Rohit" userId="0a451e6f-6e88-4d45-9e44-6b867120d6e7" providerId="ADAL" clId="{C8D7B895-8328-46FC-B66F-C4E4BD1E7674}" dt="2025-06-24T17:06:00.705" v="574" actId="14100"/>
          <ac:picMkLst>
            <pc:docMk/>
            <pc:sldMk cId="2637789091" sldId="466"/>
            <ac:picMk id="4" creationId="{2825E004-51E2-D7F1-63AB-999AC4F924F8}"/>
          </ac:picMkLst>
        </pc:picChg>
      </pc:sldChg>
      <pc:sldChg chg="modSp mod modAnim">
        <pc:chgData name="Chakraborty, Rohit" userId="0a451e6f-6e88-4d45-9e44-6b867120d6e7" providerId="ADAL" clId="{C8D7B895-8328-46FC-B66F-C4E4BD1E7674}" dt="2025-06-24T17:06:30.732" v="601" actId="1035"/>
        <pc:sldMkLst>
          <pc:docMk/>
          <pc:sldMk cId="3191206556" sldId="468"/>
        </pc:sldMkLst>
        <pc:spChg chg="mod">
          <ac:chgData name="Chakraborty, Rohit" userId="0a451e6f-6e88-4d45-9e44-6b867120d6e7" providerId="ADAL" clId="{C8D7B895-8328-46FC-B66F-C4E4BD1E7674}" dt="2025-06-24T17:06:30.732" v="601" actId="1035"/>
          <ac:spMkLst>
            <pc:docMk/>
            <pc:sldMk cId="3191206556" sldId="468"/>
            <ac:spMk id="25" creationId="{94B1B13E-167D-4BBC-CC91-D13741B668BB}"/>
          </ac:spMkLst>
        </pc:spChg>
        <pc:spChg chg="mod">
          <ac:chgData name="Chakraborty, Rohit" userId="0a451e6f-6e88-4d45-9e44-6b867120d6e7" providerId="ADAL" clId="{C8D7B895-8328-46FC-B66F-C4E4BD1E7674}" dt="2025-06-24T17:06:30.732" v="601" actId="1035"/>
          <ac:spMkLst>
            <pc:docMk/>
            <pc:sldMk cId="3191206556" sldId="468"/>
            <ac:spMk id="26" creationId="{25682C23-4B10-867F-AB72-7A33610F37BD}"/>
          </ac:spMkLst>
        </pc:spChg>
        <pc:cxnChg chg="mod">
          <ac:chgData name="Chakraborty, Rohit" userId="0a451e6f-6e88-4d45-9e44-6b867120d6e7" providerId="ADAL" clId="{C8D7B895-8328-46FC-B66F-C4E4BD1E7674}" dt="2025-06-24T17:06:30.732" v="601" actId="1035"/>
          <ac:cxnSpMkLst>
            <pc:docMk/>
            <pc:sldMk cId="3191206556" sldId="468"/>
            <ac:cxnSpMk id="21" creationId="{3655A72B-C85D-492B-805A-7406842203AB}"/>
          </ac:cxnSpMkLst>
        </pc:cxnChg>
      </pc:sldChg>
      <pc:sldChg chg="modSp mod">
        <pc:chgData name="Chakraborty, Rohit" userId="0a451e6f-6e88-4d45-9e44-6b867120d6e7" providerId="ADAL" clId="{C8D7B895-8328-46FC-B66F-C4E4BD1E7674}" dt="2025-06-24T19:28:02.798" v="647" actId="122"/>
        <pc:sldMkLst>
          <pc:docMk/>
          <pc:sldMk cId="1535366854" sldId="479"/>
        </pc:sldMkLst>
        <pc:spChg chg="mod">
          <ac:chgData name="Chakraborty, Rohit" userId="0a451e6f-6e88-4d45-9e44-6b867120d6e7" providerId="ADAL" clId="{C8D7B895-8328-46FC-B66F-C4E4BD1E7674}" dt="2025-06-24T19:28:02.798" v="647" actId="122"/>
          <ac:spMkLst>
            <pc:docMk/>
            <pc:sldMk cId="1535366854" sldId="479"/>
            <ac:spMk id="7" creationId="{545EE979-3F3E-AE16-FAA7-C5577C7BD6DB}"/>
          </ac:spMkLst>
        </pc:spChg>
      </pc:sldChg>
      <pc:sldChg chg="addSp modSp mod modAnim">
        <pc:chgData name="Chakraborty, Rohit" userId="0a451e6f-6e88-4d45-9e44-6b867120d6e7" providerId="ADAL" clId="{C8D7B895-8328-46FC-B66F-C4E4BD1E7674}" dt="2025-06-24T14:49:24.730" v="418"/>
        <pc:sldMkLst>
          <pc:docMk/>
          <pc:sldMk cId="1582255018" sldId="480"/>
        </pc:sldMkLst>
        <pc:spChg chg="add mod">
          <ac:chgData name="Chakraborty, Rohit" userId="0a451e6f-6e88-4d45-9e44-6b867120d6e7" providerId="ADAL" clId="{C8D7B895-8328-46FC-B66F-C4E4BD1E7674}" dt="2025-06-24T14:48:00.103" v="405" actId="1036"/>
          <ac:spMkLst>
            <pc:docMk/>
            <pc:sldMk cId="1582255018" sldId="480"/>
            <ac:spMk id="4" creationId="{B038E87F-F2BF-4E58-4B8E-848B6945DF84}"/>
          </ac:spMkLst>
        </pc:spChg>
        <pc:spChg chg="add mod">
          <ac:chgData name="Chakraborty, Rohit" userId="0a451e6f-6e88-4d45-9e44-6b867120d6e7" providerId="ADAL" clId="{C8D7B895-8328-46FC-B66F-C4E4BD1E7674}" dt="2025-06-24T14:48:39.450" v="417" actId="1035"/>
          <ac:spMkLst>
            <pc:docMk/>
            <pc:sldMk cId="1582255018" sldId="480"/>
            <ac:spMk id="6" creationId="{F35591B4-AB33-4D8D-AFD4-AE8B065EDB90}"/>
          </ac:spMkLst>
        </pc:spChg>
      </pc:sldChg>
      <pc:sldChg chg="addSp modSp mod modAnim">
        <pc:chgData name="Chakraborty, Rohit" userId="0a451e6f-6e88-4d45-9e44-6b867120d6e7" providerId="ADAL" clId="{C8D7B895-8328-46FC-B66F-C4E4BD1E7674}" dt="2025-06-24T14:49:37.502" v="420" actId="14100"/>
        <pc:sldMkLst>
          <pc:docMk/>
          <pc:sldMk cId="2830377628" sldId="481"/>
        </pc:sldMkLst>
        <pc:spChg chg="add mod">
          <ac:chgData name="Chakraborty, Rohit" userId="0a451e6f-6e88-4d45-9e44-6b867120d6e7" providerId="ADAL" clId="{C8D7B895-8328-46FC-B66F-C4E4BD1E7674}" dt="2025-06-24T14:49:37.502" v="420" actId="14100"/>
          <ac:spMkLst>
            <pc:docMk/>
            <pc:sldMk cId="2830377628" sldId="481"/>
            <ac:spMk id="4" creationId="{B628C88E-13F6-B512-1D69-C80489EB61B1}"/>
          </ac:spMkLst>
        </pc:spChg>
      </pc:sldChg>
      <pc:sldChg chg="addSp modSp mod modAnim">
        <pc:chgData name="Chakraborty, Rohit" userId="0a451e6f-6e88-4d45-9e44-6b867120d6e7" providerId="ADAL" clId="{C8D7B895-8328-46FC-B66F-C4E4BD1E7674}" dt="2025-06-24T14:51:35.966" v="441"/>
        <pc:sldMkLst>
          <pc:docMk/>
          <pc:sldMk cId="876078769" sldId="482"/>
        </pc:sldMkLst>
        <pc:spChg chg="add mod">
          <ac:chgData name="Chakraborty, Rohit" userId="0a451e6f-6e88-4d45-9e44-6b867120d6e7" providerId="ADAL" clId="{C8D7B895-8328-46FC-B66F-C4E4BD1E7674}" dt="2025-06-24T14:50:08.106" v="421"/>
          <ac:spMkLst>
            <pc:docMk/>
            <pc:sldMk cId="876078769" sldId="482"/>
            <ac:spMk id="4" creationId="{43624BE4-2FA9-E99E-1AED-BD68AB88BB50}"/>
          </ac:spMkLst>
        </pc:spChg>
        <pc:spChg chg="add mod">
          <ac:chgData name="Chakraborty, Rohit" userId="0a451e6f-6e88-4d45-9e44-6b867120d6e7" providerId="ADAL" clId="{C8D7B895-8328-46FC-B66F-C4E4BD1E7674}" dt="2025-06-24T14:50:26.142" v="431" actId="1035"/>
          <ac:spMkLst>
            <pc:docMk/>
            <pc:sldMk cId="876078769" sldId="482"/>
            <ac:spMk id="6" creationId="{94AE0625-586F-0EA3-919C-023EF9E22101}"/>
          </ac:spMkLst>
        </pc:spChg>
        <pc:spChg chg="add mod">
          <ac:chgData name="Chakraborty, Rohit" userId="0a451e6f-6e88-4d45-9e44-6b867120d6e7" providerId="ADAL" clId="{C8D7B895-8328-46FC-B66F-C4E4BD1E7674}" dt="2025-06-24T14:50:43.298" v="433"/>
          <ac:spMkLst>
            <pc:docMk/>
            <pc:sldMk cId="876078769" sldId="482"/>
            <ac:spMk id="7" creationId="{808C68E1-AC48-6DB7-6605-CF8394989176}"/>
          </ac:spMkLst>
        </pc:spChg>
        <pc:spChg chg="add mod">
          <ac:chgData name="Chakraborty, Rohit" userId="0a451e6f-6e88-4d45-9e44-6b867120d6e7" providerId="ADAL" clId="{C8D7B895-8328-46FC-B66F-C4E4BD1E7674}" dt="2025-06-24T14:51:02.684" v="438" actId="14100"/>
          <ac:spMkLst>
            <pc:docMk/>
            <pc:sldMk cId="876078769" sldId="482"/>
            <ac:spMk id="11" creationId="{709C012F-0C2F-6095-E4BA-32B5C0A0DAB0}"/>
          </ac:spMkLst>
        </pc:spChg>
      </pc:sldChg>
      <pc:sldChg chg="addSp delSp modSp mod">
        <pc:chgData name="Chakraborty, Rohit" userId="0a451e6f-6e88-4d45-9e44-6b867120d6e7" providerId="ADAL" clId="{C8D7B895-8328-46FC-B66F-C4E4BD1E7674}" dt="2025-06-24T20:03:28.068" v="1079" actId="20577"/>
        <pc:sldMkLst>
          <pc:docMk/>
          <pc:sldMk cId="2313642483" sldId="484"/>
        </pc:sldMkLst>
        <pc:spChg chg="add del mod">
          <ac:chgData name="Chakraborty, Rohit" userId="0a451e6f-6e88-4d45-9e44-6b867120d6e7" providerId="ADAL" clId="{C8D7B895-8328-46FC-B66F-C4E4BD1E7674}" dt="2025-06-24T17:01:36.765" v="539" actId="478"/>
          <ac:spMkLst>
            <pc:docMk/>
            <pc:sldMk cId="2313642483" sldId="484"/>
            <ac:spMk id="4" creationId="{5066F39F-CDF6-6DCC-FBD4-D2FC653DF529}"/>
          </ac:spMkLst>
        </pc:spChg>
        <pc:spChg chg="mod">
          <ac:chgData name="Chakraborty, Rohit" userId="0a451e6f-6e88-4d45-9e44-6b867120d6e7" providerId="ADAL" clId="{C8D7B895-8328-46FC-B66F-C4E4BD1E7674}" dt="2025-06-24T20:03:28.068" v="1079" actId="20577"/>
          <ac:spMkLst>
            <pc:docMk/>
            <pc:sldMk cId="2313642483" sldId="484"/>
            <ac:spMk id="10" creationId="{4E7A82AC-08E4-53C6-DFF4-C8E606F83388}"/>
          </ac:spMkLst>
        </pc:spChg>
      </pc:sldChg>
      <pc:sldChg chg="modSp mod modNotesTx">
        <pc:chgData name="Chakraborty, Rohit" userId="0a451e6f-6e88-4d45-9e44-6b867120d6e7" providerId="ADAL" clId="{C8D7B895-8328-46FC-B66F-C4E4BD1E7674}" dt="2025-06-24T20:16:44.464" v="1113" actId="20577"/>
        <pc:sldMkLst>
          <pc:docMk/>
          <pc:sldMk cId="3704161567" sldId="496"/>
        </pc:sldMkLst>
        <pc:spChg chg="mod">
          <ac:chgData name="Chakraborty, Rohit" userId="0a451e6f-6e88-4d45-9e44-6b867120d6e7" providerId="ADAL" clId="{C8D7B895-8328-46FC-B66F-C4E4BD1E7674}" dt="2025-06-24T03:29:14.300" v="12" actId="113"/>
          <ac:spMkLst>
            <pc:docMk/>
            <pc:sldMk cId="3704161567" sldId="496"/>
            <ac:spMk id="7" creationId="{94471968-E021-800C-5095-15211F21D80A}"/>
          </ac:spMkLst>
        </pc:spChg>
      </pc:sldChg>
      <pc:sldChg chg="addSp modSp mod modAnim">
        <pc:chgData name="Chakraborty, Rohit" userId="0a451e6f-6e88-4d45-9e44-6b867120d6e7" providerId="ADAL" clId="{C8D7B895-8328-46FC-B66F-C4E4BD1E7674}" dt="2025-06-24T14:52:45.318" v="458" actId="1035"/>
        <pc:sldMkLst>
          <pc:docMk/>
          <pc:sldMk cId="2064000002" sldId="502"/>
        </pc:sldMkLst>
        <pc:spChg chg="add mod">
          <ac:chgData name="Chakraborty, Rohit" userId="0a451e6f-6e88-4d45-9e44-6b867120d6e7" providerId="ADAL" clId="{C8D7B895-8328-46FC-B66F-C4E4BD1E7674}" dt="2025-06-24T14:52:21.208" v="454" actId="14100"/>
          <ac:spMkLst>
            <pc:docMk/>
            <pc:sldMk cId="2064000002" sldId="502"/>
            <ac:spMk id="4" creationId="{77288720-717D-DB63-1D82-443913DBA994}"/>
          </ac:spMkLst>
        </pc:spChg>
        <pc:spChg chg="add mod">
          <ac:chgData name="Chakraborty, Rohit" userId="0a451e6f-6e88-4d45-9e44-6b867120d6e7" providerId="ADAL" clId="{C8D7B895-8328-46FC-B66F-C4E4BD1E7674}" dt="2025-06-24T14:52:45.318" v="458" actId="1035"/>
          <ac:spMkLst>
            <pc:docMk/>
            <pc:sldMk cId="2064000002" sldId="502"/>
            <ac:spMk id="7" creationId="{D6695F39-DE06-596A-542E-9E41CA1FA10D}"/>
          </ac:spMkLst>
        </pc:spChg>
      </pc:sldChg>
      <pc:sldChg chg="addSp delSp modSp mod">
        <pc:chgData name="Chakraborty, Rohit" userId="0a451e6f-6e88-4d45-9e44-6b867120d6e7" providerId="ADAL" clId="{C8D7B895-8328-46FC-B66F-C4E4BD1E7674}" dt="2025-06-24T14:09:00.302" v="64" actId="20577"/>
        <pc:sldMkLst>
          <pc:docMk/>
          <pc:sldMk cId="2038263315" sldId="503"/>
        </pc:sldMkLst>
        <pc:spChg chg="mod">
          <ac:chgData name="Chakraborty, Rohit" userId="0a451e6f-6e88-4d45-9e44-6b867120d6e7" providerId="ADAL" clId="{C8D7B895-8328-46FC-B66F-C4E4BD1E7674}" dt="2025-06-24T14:09:00.302" v="64" actId="20577"/>
          <ac:spMkLst>
            <pc:docMk/>
            <pc:sldMk cId="2038263315" sldId="503"/>
            <ac:spMk id="7" creationId="{ED774E2E-E2FA-4819-F601-C0293D2D647E}"/>
          </ac:spMkLst>
        </pc:spChg>
        <pc:picChg chg="add del mod">
          <ac:chgData name="Chakraborty, Rohit" userId="0a451e6f-6e88-4d45-9e44-6b867120d6e7" providerId="ADAL" clId="{C8D7B895-8328-46FC-B66F-C4E4BD1E7674}" dt="2025-06-24T14:08:37.102" v="48" actId="22"/>
          <ac:picMkLst>
            <pc:docMk/>
            <pc:sldMk cId="2038263315" sldId="503"/>
            <ac:picMk id="6" creationId="{57D5CA50-3599-4466-312C-B9777577B79F}"/>
          </ac:picMkLst>
        </pc:picChg>
      </pc:sldChg>
      <pc:sldChg chg="modNotesTx">
        <pc:chgData name="Chakraborty, Rohit" userId="0a451e6f-6e88-4d45-9e44-6b867120d6e7" providerId="ADAL" clId="{C8D7B895-8328-46FC-B66F-C4E4BD1E7674}" dt="2025-06-24T16:46:39.468" v="522" actId="20577"/>
        <pc:sldMkLst>
          <pc:docMk/>
          <pc:sldMk cId="3041020184" sldId="516"/>
        </pc:sldMkLst>
      </pc:sldChg>
      <pc:sldChg chg="delSp mod delAnim">
        <pc:chgData name="Chakraborty, Rohit" userId="0a451e6f-6e88-4d45-9e44-6b867120d6e7" providerId="ADAL" clId="{C8D7B895-8328-46FC-B66F-C4E4BD1E7674}" dt="2025-06-24T16:54:41.193" v="525" actId="478"/>
        <pc:sldMkLst>
          <pc:docMk/>
          <pc:sldMk cId="2803977935" sldId="528"/>
        </pc:sldMkLst>
        <pc:spChg chg="del">
          <ac:chgData name="Chakraborty, Rohit" userId="0a451e6f-6e88-4d45-9e44-6b867120d6e7" providerId="ADAL" clId="{C8D7B895-8328-46FC-B66F-C4E4BD1E7674}" dt="2025-06-24T16:54:39.495" v="524" actId="478"/>
          <ac:spMkLst>
            <pc:docMk/>
            <pc:sldMk cId="2803977935" sldId="528"/>
            <ac:spMk id="12" creationId="{90362B5A-DD21-7A55-198A-A40487D2E254}"/>
          </ac:spMkLst>
        </pc:spChg>
        <pc:spChg chg="del">
          <ac:chgData name="Chakraborty, Rohit" userId="0a451e6f-6e88-4d45-9e44-6b867120d6e7" providerId="ADAL" clId="{C8D7B895-8328-46FC-B66F-C4E4BD1E7674}" dt="2025-06-24T16:54:41.193" v="525" actId="478"/>
          <ac:spMkLst>
            <pc:docMk/>
            <pc:sldMk cId="2803977935" sldId="528"/>
            <ac:spMk id="14" creationId="{43A7D64A-23C1-889E-DD79-08B5AB1C656B}"/>
          </ac:spMkLst>
        </pc:spChg>
        <pc:spChg chg="del">
          <ac:chgData name="Chakraborty, Rohit" userId="0a451e6f-6e88-4d45-9e44-6b867120d6e7" providerId="ADAL" clId="{C8D7B895-8328-46FC-B66F-C4E4BD1E7674}" dt="2025-06-24T16:54:09.124" v="523" actId="478"/>
          <ac:spMkLst>
            <pc:docMk/>
            <pc:sldMk cId="2803977935" sldId="528"/>
            <ac:spMk id="17" creationId="{1B815342-E77B-DF34-D819-136E2D50491C}"/>
          </ac:spMkLst>
        </pc:spChg>
      </pc:sldChg>
      <pc:sldChg chg="modAnim">
        <pc:chgData name="Chakraborty, Rohit" userId="0a451e6f-6e88-4d45-9e44-6b867120d6e7" providerId="ADAL" clId="{C8D7B895-8328-46FC-B66F-C4E4BD1E7674}" dt="2025-06-24T16:56:06.466" v="526"/>
        <pc:sldMkLst>
          <pc:docMk/>
          <pc:sldMk cId="925684659" sldId="531"/>
        </pc:sldMkLst>
      </pc:sldChg>
      <pc:sldChg chg="modSp mod modNotesTx">
        <pc:chgData name="Chakraborty, Rohit" userId="0a451e6f-6e88-4d45-9e44-6b867120d6e7" providerId="ADAL" clId="{C8D7B895-8328-46FC-B66F-C4E4BD1E7674}" dt="2025-06-24T20:10:46.571" v="1089" actId="20577"/>
        <pc:sldMkLst>
          <pc:docMk/>
          <pc:sldMk cId="3158399746" sldId="534"/>
        </pc:sldMkLst>
        <pc:graphicFrameChg chg="modGraphic">
          <ac:chgData name="Chakraborty, Rohit" userId="0a451e6f-6e88-4d45-9e44-6b867120d6e7" providerId="ADAL" clId="{C8D7B895-8328-46FC-B66F-C4E4BD1E7674}" dt="2025-06-24T19:07:59.781" v="616" actId="207"/>
          <ac:graphicFrameMkLst>
            <pc:docMk/>
            <pc:sldMk cId="3158399746" sldId="534"/>
            <ac:graphicFrameMk id="4" creationId="{A8D7FF84-BD4B-9FA7-7480-2B3B71414884}"/>
          </ac:graphicFrameMkLst>
        </pc:graphicFrameChg>
      </pc:sldChg>
      <pc:sldChg chg="modSp mod">
        <pc:chgData name="Chakraborty, Rohit" userId="0a451e6f-6e88-4d45-9e44-6b867120d6e7" providerId="ADAL" clId="{C8D7B895-8328-46FC-B66F-C4E4BD1E7674}" dt="2025-06-24T03:32:23.893" v="34" actId="113"/>
        <pc:sldMkLst>
          <pc:docMk/>
          <pc:sldMk cId="553954802" sldId="538"/>
        </pc:sldMkLst>
        <pc:spChg chg="mod">
          <ac:chgData name="Chakraborty, Rohit" userId="0a451e6f-6e88-4d45-9e44-6b867120d6e7" providerId="ADAL" clId="{C8D7B895-8328-46FC-B66F-C4E4BD1E7674}" dt="2025-06-24T03:32:23.893" v="34" actId="113"/>
          <ac:spMkLst>
            <pc:docMk/>
            <pc:sldMk cId="553954802" sldId="538"/>
            <ac:spMk id="10" creationId="{09197FB8-1E74-1ADF-1783-A44ACAC97640}"/>
          </ac:spMkLst>
        </pc:spChg>
      </pc:sldChg>
      <pc:sldChg chg="modNotesTx">
        <pc:chgData name="Chakraborty, Rohit" userId="0a451e6f-6e88-4d45-9e44-6b867120d6e7" providerId="ADAL" clId="{C8D7B895-8328-46FC-B66F-C4E4BD1E7674}" dt="2025-06-24T19:50:47.825" v="660" actId="20577"/>
        <pc:sldMkLst>
          <pc:docMk/>
          <pc:sldMk cId="3527933142" sldId="539"/>
        </pc:sldMkLst>
      </pc:sldChg>
      <pc:sldChg chg="modNotesTx">
        <pc:chgData name="Chakraborty, Rohit" userId="0a451e6f-6e88-4d45-9e44-6b867120d6e7" providerId="ADAL" clId="{C8D7B895-8328-46FC-B66F-C4E4BD1E7674}" dt="2025-06-24T19:54:00.868" v="820" actId="20577"/>
        <pc:sldMkLst>
          <pc:docMk/>
          <pc:sldMk cId="81746839" sldId="540"/>
        </pc:sldMkLst>
      </pc:sldChg>
      <pc:sldChg chg="modSp mod modNotesTx">
        <pc:chgData name="Chakraborty, Rohit" userId="0a451e6f-6e88-4d45-9e44-6b867120d6e7" providerId="ADAL" clId="{C8D7B895-8328-46FC-B66F-C4E4BD1E7674}" dt="2025-06-24T20:03:01.645" v="1064" actId="20577"/>
        <pc:sldMkLst>
          <pc:docMk/>
          <pc:sldMk cId="723635763" sldId="541"/>
        </pc:sldMkLst>
        <pc:spChg chg="mod">
          <ac:chgData name="Chakraborty, Rohit" userId="0a451e6f-6e88-4d45-9e44-6b867120d6e7" providerId="ADAL" clId="{C8D7B895-8328-46FC-B66F-C4E4BD1E7674}" dt="2025-06-24T19:58:37.298" v="975" actId="20577"/>
          <ac:spMkLst>
            <pc:docMk/>
            <pc:sldMk cId="723635763" sldId="541"/>
            <ac:spMk id="10" creationId="{6BADF28D-4878-A475-AE43-19517170D557}"/>
          </ac:spMkLst>
        </pc:spChg>
      </pc:sldChg>
      <pc:sldChg chg="modNotesTx">
        <pc:chgData name="Chakraborty, Rohit" userId="0a451e6f-6e88-4d45-9e44-6b867120d6e7" providerId="ADAL" clId="{C8D7B895-8328-46FC-B66F-C4E4BD1E7674}" dt="2025-06-24T19:57:06.315" v="949" actId="20577"/>
        <pc:sldMkLst>
          <pc:docMk/>
          <pc:sldMk cId="1287576684" sldId="542"/>
        </pc:sldMkLst>
      </pc:sldChg>
      <pc:sldChg chg="addSp modSp mod">
        <pc:chgData name="Chakraborty, Rohit" userId="0a451e6f-6e88-4d45-9e44-6b867120d6e7" providerId="ADAL" clId="{C8D7B895-8328-46FC-B66F-C4E4BD1E7674}" dt="2025-06-24T16:10:40.137" v="516"/>
        <pc:sldMkLst>
          <pc:docMk/>
          <pc:sldMk cId="2788727489" sldId="543"/>
        </pc:sldMkLst>
        <pc:spChg chg="add">
          <ac:chgData name="Chakraborty, Rohit" userId="0a451e6f-6e88-4d45-9e44-6b867120d6e7" providerId="ADAL" clId="{C8D7B895-8328-46FC-B66F-C4E4BD1E7674}" dt="2025-06-24T16:10:19.813" v="511"/>
          <ac:spMkLst>
            <pc:docMk/>
            <pc:sldMk cId="2788727489" sldId="543"/>
            <ac:spMk id="4" creationId="{F0736D9F-8153-0A5C-F7C6-773719D16CA6}"/>
          </ac:spMkLst>
        </pc:spChg>
        <pc:spChg chg="mod">
          <ac:chgData name="Chakraborty, Rohit" userId="0a451e6f-6e88-4d45-9e44-6b867120d6e7" providerId="ADAL" clId="{C8D7B895-8328-46FC-B66F-C4E4BD1E7674}" dt="2025-06-24T16:10:40.137" v="516"/>
          <ac:spMkLst>
            <pc:docMk/>
            <pc:sldMk cId="2788727489" sldId="543"/>
            <ac:spMk id="7" creationId="{51078922-AD94-7D53-4D1F-5B2DFEAFDBB5}"/>
          </ac:spMkLst>
        </pc:spChg>
      </pc:sldChg>
      <pc:sldChg chg="modNotesTx">
        <pc:chgData name="Chakraborty, Rohit" userId="0a451e6f-6e88-4d45-9e44-6b867120d6e7" providerId="ADAL" clId="{C8D7B895-8328-46FC-B66F-C4E4BD1E7674}" dt="2025-06-24T20:20:55.348" v="1154" actId="20577"/>
        <pc:sldMkLst>
          <pc:docMk/>
          <pc:sldMk cId="3434103911" sldId="5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4ED41-C1CF-4536-8F2F-A61A7588DC41}"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092FC-963E-41C8-A375-BDBD33164C3B}" type="slidenum">
              <a:rPr lang="en-US" smtClean="0"/>
              <a:t>‹#›</a:t>
            </a:fld>
            <a:endParaRPr lang="en-US"/>
          </a:p>
        </p:txBody>
      </p:sp>
    </p:spTree>
    <p:extLst>
      <p:ext uri="{BB962C8B-B14F-4D97-AF65-F5344CB8AC3E}">
        <p14:creationId xmlns:p14="http://schemas.microsoft.com/office/powerpoint/2010/main" val="3367125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092FC-963E-41C8-A375-BDBD33164C3B}" type="slidenum">
              <a:rPr lang="en-US" smtClean="0"/>
              <a:t>2</a:t>
            </a:fld>
            <a:endParaRPr lang="en-US"/>
          </a:p>
        </p:txBody>
      </p:sp>
    </p:spTree>
    <p:extLst>
      <p:ext uri="{BB962C8B-B14F-4D97-AF65-F5344CB8AC3E}">
        <p14:creationId xmlns:p14="http://schemas.microsoft.com/office/powerpoint/2010/main" val="2909930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 is a method used to interpret how much each variable contributes to a model’s prediction. In my study, I used SHAP to understand what factors were influencing the predicted crash severity. It’s based on game theory, specifically Shapley values, which fairly distribute the contribution of each feature across the model’s decision (in this case </a:t>
            </a:r>
            <a:r>
              <a:rPr lang="en-US" dirty="0" err="1"/>
              <a:t>XGBoost</a:t>
            </a:r>
            <a:r>
              <a:rPr lang="en-US" dirty="0"/>
              <a:t> were used). A </a:t>
            </a:r>
            <a:r>
              <a:rPr lang="en-US" b="1" dirty="0"/>
              <a:t>positive SHAP value</a:t>
            </a:r>
            <a:r>
              <a:rPr lang="en-US" dirty="0"/>
              <a:t> means that a feature is pushing the prediction toward a more severe crash, while a </a:t>
            </a:r>
            <a:r>
              <a:rPr lang="en-US" b="1" dirty="0"/>
              <a:t>negative value</a:t>
            </a:r>
            <a:r>
              <a:rPr lang="en-US" dirty="0"/>
              <a:t> suggests it’s pulling the prediction toward a less severe outcome. The strength of SHAP is that it offers both global-level and individual-level interpretations, so we can see not only which features matter most overall, but also how they behave in specific clusters of crashes.</a:t>
            </a:r>
          </a:p>
        </p:txBody>
      </p:sp>
      <p:sp>
        <p:nvSpPr>
          <p:cNvPr id="4" name="Slide Number Placeholder 3"/>
          <p:cNvSpPr>
            <a:spLocks noGrp="1"/>
          </p:cNvSpPr>
          <p:nvPr>
            <p:ph type="sldNum" sz="quarter" idx="5"/>
          </p:nvPr>
        </p:nvSpPr>
        <p:spPr/>
        <p:txBody>
          <a:bodyPr/>
          <a:lstStyle/>
          <a:p>
            <a:fld id="{A8D092FC-963E-41C8-A375-BDBD33164C3B}" type="slidenum">
              <a:rPr lang="en-US" smtClean="0"/>
              <a:t>27</a:t>
            </a:fld>
            <a:endParaRPr lang="en-US"/>
          </a:p>
        </p:txBody>
      </p:sp>
    </p:spTree>
    <p:extLst>
      <p:ext uri="{BB962C8B-B14F-4D97-AF65-F5344CB8AC3E}">
        <p14:creationId xmlns:p14="http://schemas.microsoft.com/office/powerpoint/2010/main" val="353035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SHAP values are calculated, think of each feature, like vehicle type or lighting condition, as a player in a cooperative game. Each player contributes to the final payout, which in our case is the model’s predicted crash severity. SHAP works by computing how the prediction changes when we add or remove a feature from every possible combination of features. It then takes the average of those changes. So, the SHAP value for a feature reflects its </a:t>
            </a:r>
            <a:r>
              <a:rPr lang="en-US" b="1" dirty="0"/>
              <a:t>average marginal contribution</a:t>
            </a:r>
            <a:r>
              <a:rPr lang="en-US" dirty="0"/>
              <a:t> to the prediction. This approach ensures that each feature is evaluated fairly, regardless of the order in which features are considered.</a:t>
            </a:r>
          </a:p>
        </p:txBody>
      </p:sp>
      <p:sp>
        <p:nvSpPr>
          <p:cNvPr id="4" name="Slide Number Placeholder 3"/>
          <p:cNvSpPr>
            <a:spLocks noGrp="1"/>
          </p:cNvSpPr>
          <p:nvPr>
            <p:ph type="sldNum" sz="quarter" idx="5"/>
          </p:nvPr>
        </p:nvSpPr>
        <p:spPr/>
        <p:txBody>
          <a:bodyPr/>
          <a:lstStyle/>
          <a:p>
            <a:fld id="{A8D092FC-963E-41C8-A375-BDBD33164C3B}" type="slidenum">
              <a:rPr lang="en-US" smtClean="0"/>
              <a:t>28</a:t>
            </a:fld>
            <a:endParaRPr lang="en-US"/>
          </a:p>
        </p:txBody>
      </p:sp>
    </p:spTree>
    <p:extLst>
      <p:ext uri="{BB962C8B-B14F-4D97-AF65-F5344CB8AC3E}">
        <p14:creationId xmlns:p14="http://schemas.microsoft.com/office/powerpoint/2010/main" val="286171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a:t>
            </a:r>
            <a:r>
              <a:rPr lang="en-US" b="1" dirty="0" err="1"/>
              <a:t>Getis</a:t>
            </a:r>
            <a:r>
              <a:rPr lang="en-US" b="1" dirty="0"/>
              <a:t>-Ord Gi*</a:t>
            </a:r>
            <a:r>
              <a:rPr lang="en-US" dirty="0"/>
              <a:t> statistic to identify spatial clusters, specifically, to detect </a:t>
            </a:r>
            <a:r>
              <a:rPr lang="en-US" b="1" dirty="0"/>
              <a:t>hot spots</a:t>
            </a:r>
            <a:r>
              <a:rPr lang="en-US" dirty="0"/>
              <a:t> where roundabout crashes are unusually concentrated. This method evaluates each location in the context of its neighbors to determine whether high or low crash values are statistically significant. High positive Gi* values indicate </a:t>
            </a:r>
            <a:r>
              <a:rPr lang="en-US" b="1" dirty="0"/>
              <a:t>hot spots</a:t>
            </a:r>
            <a:r>
              <a:rPr lang="en-US" dirty="0"/>
              <a:t>, and significantly low values indicate </a:t>
            </a:r>
            <a:r>
              <a:rPr lang="en-US" b="1" dirty="0"/>
              <a:t>cold spots</a:t>
            </a:r>
            <a:r>
              <a:rPr lang="en-US" dirty="0"/>
              <a:t>.</a:t>
            </a:r>
          </a:p>
        </p:txBody>
      </p:sp>
      <p:sp>
        <p:nvSpPr>
          <p:cNvPr id="4" name="Slide Number Placeholder 3"/>
          <p:cNvSpPr>
            <a:spLocks noGrp="1"/>
          </p:cNvSpPr>
          <p:nvPr>
            <p:ph type="sldNum" sz="quarter" idx="5"/>
          </p:nvPr>
        </p:nvSpPr>
        <p:spPr/>
        <p:txBody>
          <a:bodyPr/>
          <a:lstStyle/>
          <a:p>
            <a:fld id="{A8D092FC-963E-41C8-A375-BDBD33164C3B}" type="slidenum">
              <a:rPr lang="en-US" smtClean="0"/>
              <a:t>30</a:t>
            </a:fld>
            <a:endParaRPr lang="en-US"/>
          </a:p>
        </p:txBody>
      </p:sp>
    </p:spTree>
    <p:extLst>
      <p:ext uri="{BB962C8B-B14F-4D97-AF65-F5344CB8AC3E}">
        <p14:creationId xmlns:p14="http://schemas.microsoft.com/office/powerpoint/2010/main" val="1863914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further to the right the dot appears, the more that feature pushed the model toward predicting higher severity.</a:t>
            </a:r>
          </a:p>
        </p:txBody>
      </p:sp>
      <p:sp>
        <p:nvSpPr>
          <p:cNvPr id="4" name="Slide Number Placeholder 3"/>
          <p:cNvSpPr>
            <a:spLocks noGrp="1"/>
          </p:cNvSpPr>
          <p:nvPr>
            <p:ph type="sldNum" sz="quarter" idx="5"/>
          </p:nvPr>
        </p:nvSpPr>
        <p:spPr/>
        <p:txBody>
          <a:bodyPr/>
          <a:lstStyle/>
          <a:p>
            <a:fld id="{A8D092FC-963E-41C8-A375-BDBD33164C3B}" type="slidenum">
              <a:rPr lang="en-US" smtClean="0"/>
              <a:t>41</a:t>
            </a:fld>
            <a:endParaRPr lang="en-US"/>
          </a:p>
        </p:txBody>
      </p:sp>
    </p:spTree>
    <p:extLst>
      <p:ext uri="{BB962C8B-B14F-4D97-AF65-F5344CB8AC3E}">
        <p14:creationId xmlns:p14="http://schemas.microsoft.com/office/powerpoint/2010/main" val="418579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a few real-world examples of fatal or severe crashes at roundabouts to provide deeper context.</a:t>
            </a:r>
          </a:p>
          <a:p>
            <a:endParaRPr lang="en-US" dirty="0"/>
          </a:p>
          <a:p>
            <a:r>
              <a:rPr lang="en-US" dirty="0"/>
              <a:t>The first case involved a run-off-road rollover crash. The driver struck the curb while entering the roundabout, lost control, and rolled over—resulting in serious injuries. The exact cause was not specified, but the geometry and speed likely played a role.</a:t>
            </a:r>
          </a:p>
          <a:p>
            <a:endParaRPr lang="en-US" dirty="0"/>
          </a:p>
          <a:p>
            <a:r>
              <a:rPr lang="en-US" dirty="0"/>
              <a:t>The second case was a fixed-object crash where one vehicle failed to yield and entered the roundabout, causing another vehicle to veer off and strike a light pole. This highlights how failing to yield can lead to severe outcomes even without vehicle-to-vehicle contact.</a:t>
            </a:r>
          </a:p>
          <a:p>
            <a:endParaRPr lang="en-US" dirty="0"/>
          </a:p>
          <a:p>
            <a:r>
              <a:rPr lang="en-US" dirty="0"/>
              <a:t>In the third case, a vehicle already circulating in the roundabout was struck on the passenger side by another vehicle that entered without yielding. This side-impact crash led to a severe injury, emphasizing how entry violations remain a critical issue.</a:t>
            </a:r>
          </a:p>
          <a:p>
            <a:endParaRPr lang="en-US" dirty="0"/>
          </a:p>
          <a:p>
            <a:r>
              <a:rPr lang="en-US" dirty="0"/>
              <a:t>These narratives reinforce our earlier findings—particularly that failure to yield and poor control at entry are major contributors to high-severity roundabout crashes.</a:t>
            </a:r>
          </a:p>
        </p:txBody>
      </p:sp>
      <p:sp>
        <p:nvSpPr>
          <p:cNvPr id="4" name="Slide Number Placeholder 3"/>
          <p:cNvSpPr>
            <a:spLocks noGrp="1"/>
          </p:cNvSpPr>
          <p:nvPr>
            <p:ph type="sldNum" sz="quarter" idx="5"/>
          </p:nvPr>
        </p:nvSpPr>
        <p:spPr/>
        <p:txBody>
          <a:bodyPr/>
          <a:lstStyle/>
          <a:p>
            <a:fld id="{A8D092FC-963E-41C8-A375-BDBD33164C3B}" type="slidenum">
              <a:rPr lang="en-US" smtClean="0"/>
              <a:t>49</a:t>
            </a:fld>
            <a:endParaRPr lang="en-US"/>
          </a:p>
        </p:txBody>
      </p:sp>
    </p:spTree>
    <p:extLst>
      <p:ext uri="{BB962C8B-B14F-4D97-AF65-F5344CB8AC3E}">
        <p14:creationId xmlns:p14="http://schemas.microsoft.com/office/powerpoint/2010/main" val="154039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several key policy recommendations based on the findings from my analysis of roundabout crashes in Ohio.</a:t>
            </a:r>
          </a:p>
          <a:p>
            <a:endParaRPr lang="en-US" dirty="0"/>
          </a:p>
          <a:p>
            <a:r>
              <a:rPr lang="en-US" dirty="0"/>
              <a:t>First, we recommend improving entry design and yield controls. Many crashes—especially severe ones—were linked to improper entries and failure to yield. Physical improvements such as tighter entry curvature, splitter islands, and highly visible signage can slow vehicles down and reinforce right-of-way behavior.</a:t>
            </a:r>
          </a:p>
          <a:p>
            <a:endParaRPr lang="en-US" dirty="0"/>
          </a:p>
          <a:p>
            <a:r>
              <a:rPr lang="en-US" dirty="0"/>
              <a:t>Second, in multi-lane roundabouts, we identified confusion and improper maneuvers as major crash contributors. To address this, we suggest enhancing lane-use guidance—this includes using overhead signs and pavement markings to help drivers select and stay in the correct lane.</a:t>
            </a:r>
          </a:p>
          <a:p>
            <a:endParaRPr lang="en-US" dirty="0"/>
          </a:p>
          <a:p>
            <a:r>
              <a:rPr lang="en-US" dirty="0"/>
              <a:t>Third, we found that poor lighting and visibility—particularly in rural and suburban areas—played a role in many severe crashes, including those involving fixed objects and vulnerable road users. So, we recommend upgrading lighting infrastructure, especially at night-prone and high-speed locations.</a:t>
            </a:r>
          </a:p>
          <a:p>
            <a:endParaRPr lang="en-US" dirty="0"/>
          </a:p>
          <a:p>
            <a:r>
              <a:rPr lang="en-US" dirty="0"/>
              <a:t>Next, to reduce high-speed entries, we propose using advisory speed plaques and speed feedback signs. These visual cues can alert drivers to slow down before approaching or entering the roundabout, helping prevent high-impact crashes.</a:t>
            </a:r>
          </a:p>
        </p:txBody>
      </p:sp>
      <p:sp>
        <p:nvSpPr>
          <p:cNvPr id="4" name="Slide Number Placeholder 3"/>
          <p:cNvSpPr>
            <a:spLocks noGrp="1"/>
          </p:cNvSpPr>
          <p:nvPr>
            <p:ph type="sldNum" sz="quarter" idx="5"/>
          </p:nvPr>
        </p:nvSpPr>
        <p:spPr/>
        <p:txBody>
          <a:bodyPr/>
          <a:lstStyle/>
          <a:p>
            <a:fld id="{A8D092FC-963E-41C8-A375-BDBD33164C3B}" type="slidenum">
              <a:rPr lang="en-US" smtClean="0"/>
              <a:t>55</a:t>
            </a:fld>
            <a:endParaRPr lang="en-US"/>
          </a:p>
        </p:txBody>
      </p:sp>
    </p:spTree>
    <p:extLst>
      <p:ext uri="{BB962C8B-B14F-4D97-AF65-F5344CB8AC3E}">
        <p14:creationId xmlns:p14="http://schemas.microsoft.com/office/powerpoint/2010/main" val="2161581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recommend avoiding slip lanes or bypass lanes in areas with moderate to high pedestrian activity. These lanes allow vehicles to turn without slowing down, which reduces yielding compliance and increases the risk of pedestrian conflicts, especially at crosswalks near the roundabout.</a:t>
            </a:r>
          </a:p>
          <a:p>
            <a:endParaRPr lang="en-US" dirty="0"/>
          </a:p>
          <a:p>
            <a:r>
              <a:rPr lang="en-US" dirty="0"/>
              <a:t>Moreover, we propose setting back crosswalks 20 to 25 feet from the yield line at roundabouts. This setback gives drivers better sight distance and more reaction time to yield appropriately to pedestrians, especially in busy or high-speed environments. But there is a need to evaluate the CMFs to see what is happening if these countermeasures are implemented.</a:t>
            </a:r>
          </a:p>
          <a:p>
            <a:endParaRPr lang="en-US" dirty="0"/>
          </a:p>
          <a:p>
            <a:r>
              <a:rPr lang="en-US" dirty="0"/>
              <a:t>Finally, to protect cyclists, we suggest implementing protected or separated bike lanes that run around the outside of the roundabout. This helps avoid direct conflict between bicycles and motor vehicles in the circulating lane, which is one of the most dangerous zones for cyclists.</a:t>
            </a:r>
          </a:p>
          <a:p>
            <a:endParaRPr lang="en-US" dirty="0"/>
          </a:p>
          <a:p>
            <a:r>
              <a:rPr lang="en-US" dirty="0"/>
              <a:t>Together, these recommendations focus on designing roundabouts to better accommodate all users—not just vehicles—by reducing speed, improving visibility, and separating travel modes</a:t>
            </a:r>
          </a:p>
        </p:txBody>
      </p:sp>
      <p:sp>
        <p:nvSpPr>
          <p:cNvPr id="4" name="Slide Number Placeholder 3"/>
          <p:cNvSpPr>
            <a:spLocks noGrp="1"/>
          </p:cNvSpPr>
          <p:nvPr>
            <p:ph type="sldNum" sz="quarter" idx="5"/>
          </p:nvPr>
        </p:nvSpPr>
        <p:spPr/>
        <p:txBody>
          <a:bodyPr/>
          <a:lstStyle/>
          <a:p>
            <a:fld id="{A8D092FC-963E-41C8-A375-BDBD33164C3B}" type="slidenum">
              <a:rPr lang="en-US" smtClean="0"/>
              <a:t>56</a:t>
            </a:fld>
            <a:endParaRPr lang="en-US"/>
          </a:p>
        </p:txBody>
      </p:sp>
    </p:spTree>
    <p:extLst>
      <p:ext uri="{BB962C8B-B14F-4D97-AF65-F5344CB8AC3E}">
        <p14:creationId xmlns:p14="http://schemas.microsoft.com/office/powerpoint/2010/main" val="50571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concluding, I want to briefly acknowledge a few limitations of this study.</a:t>
            </a:r>
          </a:p>
          <a:p>
            <a:endParaRPr lang="en-US" dirty="0"/>
          </a:p>
          <a:p>
            <a:r>
              <a:rPr lang="en-US" dirty="0"/>
              <a:t>While crash narratives provided valuable context to understand severe crashes, many of them were vague, inconsistent, or incomplete, which limited our ability to fully reconstruct how each event unfolded. </a:t>
            </a:r>
          </a:p>
          <a:p>
            <a:endParaRPr lang="en-US" dirty="0"/>
          </a:p>
          <a:p>
            <a:r>
              <a:rPr lang="en-US" dirty="0"/>
              <a:t>The study did not include detailed geometric data for individual roundabouts—such as entry angles, lane widths, or sight distances. As a result, we couldn’t link crash patterns to specific design elements, which limits our ability to make more related design recommendations.</a:t>
            </a:r>
          </a:p>
          <a:p>
            <a:endParaRPr lang="en-US" dirty="0"/>
          </a:p>
          <a:p>
            <a:r>
              <a:rPr lang="en-US" dirty="0"/>
              <a:t>Also, we lacked trajectory data, in-vehicle video, or real-time movement records, which means we couldn’t analyze near-miss situations or subtle behaviors that often precede a crash. These data could have provided richer behavioral insights, especially in complex or high-conflict roundabout settings.</a:t>
            </a:r>
          </a:p>
          <a:p>
            <a:endParaRPr lang="en-US" dirty="0"/>
          </a:p>
          <a:p>
            <a:r>
              <a:rPr lang="en-US" dirty="0"/>
              <a:t>However, this limitations can be addressed in future research.</a:t>
            </a:r>
          </a:p>
        </p:txBody>
      </p:sp>
      <p:sp>
        <p:nvSpPr>
          <p:cNvPr id="4" name="Slide Number Placeholder 3"/>
          <p:cNvSpPr>
            <a:spLocks noGrp="1"/>
          </p:cNvSpPr>
          <p:nvPr>
            <p:ph type="sldNum" sz="quarter" idx="5"/>
          </p:nvPr>
        </p:nvSpPr>
        <p:spPr/>
        <p:txBody>
          <a:bodyPr/>
          <a:lstStyle/>
          <a:p>
            <a:fld id="{A8D092FC-963E-41C8-A375-BDBD33164C3B}" type="slidenum">
              <a:rPr lang="en-US" smtClean="0"/>
              <a:t>57</a:t>
            </a:fld>
            <a:endParaRPr lang="en-US"/>
          </a:p>
        </p:txBody>
      </p:sp>
    </p:spTree>
    <p:extLst>
      <p:ext uri="{BB962C8B-B14F-4D97-AF65-F5344CB8AC3E}">
        <p14:creationId xmlns:p14="http://schemas.microsoft.com/office/powerpoint/2010/main" val="167505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can evaluate how well specific countermeasures, like signage, lighting, and lane guidance, work at high-crash sites by developing Crash Modification Factors.</a:t>
            </a:r>
          </a:p>
          <a:p>
            <a:endParaRPr lang="en-US" dirty="0"/>
          </a:p>
          <a:p>
            <a:r>
              <a:rPr lang="en-US" dirty="0"/>
              <a:t>Then, collecting naturalistic driving data or roadside video can help us better understand real-time driver behavior at roundabouts.</a:t>
            </a:r>
          </a:p>
          <a:p>
            <a:endParaRPr lang="en-US" dirty="0"/>
          </a:p>
          <a:p>
            <a:r>
              <a:rPr lang="en-US" dirty="0"/>
              <a:t>Third, by incorporating vehicle-to-vehicle interaction modeling, we can gain deeper insights into how drivers navigate complex maneuvers in multi-lane roundabouts.</a:t>
            </a:r>
          </a:p>
          <a:p>
            <a:endParaRPr lang="en-US" dirty="0"/>
          </a:p>
          <a:p>
            <a:r>
              <a:rPr lang="en-US" dirty="0"/>
              <a:t>And finally, as the use of CAV/AVs are increasing, it’s important to monitor how emerging technologies, such as CAVs and Advanced Driver Assistance Systems (ADAS), are influencing roundabout safety over time.</a:t>
            </a:r>
          </a:p>
        </p:txBody>
      </p:sp>
      <p:sp>
        <p:nvSpPr>
          <p:cNvPr id="4" name="Slide Number Placeholder 3"/>
          <p:cNvSpPr>
            <a:spLocks noGrp="1"/>
          </p:cNvSpPr>
          <p:nvPr>
            <p:ph type="sldNum" sz="quarter" idx="5"/>
          </p:nvPr>
        </p:nvSpPr>
        <p:spPr/>
        <p:txBody>
          <a:bodyPr/>
          <a:lstStyle/>
          <a:p>
            <a:fld id="{A8D092FC-963E-41C8-A375-BDBD33164C3B}" type="slidenum">
              <a:rPr lang="en-US" smtClean="0"/>
              <a:t>58</a:t>
            </a:fld>
            <a:endParaRPr lang="en-US"/>
          </a:p>
        </p:txBody>
      </p:sp>
    </p:spTree>
    <p:extLst>
      <p:ext uri="{BB962C8B-B14F-4D97-AF65-F5344CB8AC3E}">
        <p14:creationId xmlns:p14="http://schemas.microsoft.com/office/powerpoint/2010/main" val="2265511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Multi-lane roundabouts can increase number of conflict points to up to 24.</a:t>
            </a:r>
          </a:p>
        </p:txBody>
      </p:sp>
      <p:sp>
        <p:nvSpPr>
          <p:cNvPr id="4" name="Slide Number Placeholder 3"/>
          <p:cNvSpPr>
            <a:spLocks noGrp="1"/>
          </p:cNvSpPr>
          <p:nvPr>
            <p:ph type="sldNum" sz="quarter" idx="5"/>
          </p:nvPr>
        </p:nvSpPr>
        <p:spPr/>
        <p:txBody>
          <a:bodyPr/>
          <a:lstStyle/>
          <a:p>
            <a:fld id="{A8D092FC-963E-41C8-A375-BDBD33164C3B}" type="slidenum">
              <a:rPr lang="en-US" smtClean="0"/>
              <a:t>6</a:t>
            </a:fld>
            <a:endParaRPr lang="en-US"/>
          </a:p>
        </p:txBody>
      </p:sp>
    </p:spTree>
    <p:extLst>
      <p:ext uri="{BB962C8B-B14F-4D97-AF65-F5344CB8AC3E}">
        <p14:creationId xmlns:p14="http://schemas.microsoft.com/office/powerpoint/2010/main" val="328540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Trucks/larger vehicles may need to Passover the central island.</a:t>
            </a:r>
          </a:p>
          <a:p>
            <a:pPr marL="228600" indent="-228600">
              <a:buAutoNum type="arabicPeriod"/>
            </a:pPr>
            <a:r>
              <a:rPr lang="en-US" sz="1200" b="0" i="0" kern="1200" dirty="0">
                <a:solidFill>
                  <a:schemeClr val="tx1"/>
                </a:solidFill>
                <a:effectLst/>
                <a:latin typeface="+mn-lt"/>
                <a:ea typeface="+mn-ea"/>
                <a:cs typeface="+mn-cs"/>
              </a:rPr>
              <a:t>Also known as a "</a:t>
            </a:r>
            <a:r>
              <a:rPr lang="en-US" sz="1200" b="0" i="0" kern="1200" dirty="0" err="1">
                <a:solidFill>
                  <a:schemeClr val="tx1"/>
                </a:solidFill>
                <a:effectLst/>
                <a:latin typeface="+mn-lt"/>
                <a:ea typeface="+mn-ea"/>
                <a:cs typeface="+mn-cs"/>
              </a:rPr>
              <a:t>dogbone</a:t>
            </a:r>
            <a:r>
              <a:rPr lang="en-US" sz="1200" b="0" i="0" kern="1200" dirty="0">
                <a:solidFill>
                  <a:schemeClr val="tx1"/>
                </a:solidFill>
                <a:effectLst/>
                <a:latin typeface="+mn-lt"/>
                <a:ea typeface="+mn-ea"/>
                <a:cs typeface="+mn-cs"/>
              </a:rPr>
              <a:t>" interchange, is a designed to improve traffic flow and safety, particularly at intersections where a surface road meets a high-speed through traffic. It essentially combines two teardrop-shaped roundabouts connected by a section of road, resembling a dog bone.</a:t>
            </a:r>
            <a:endParaRPr lang="en-US" dirty="0"/>
          </a:p>
        </p:txBody>
      </p:sp>
      <p:sp>
        <p:nvSpPr>
          <p:cNvPr id="4" name="Slide Number Placeholder 3"/>
          <p:cNvSpPr>
            <a:spLocks noGrp="1"/>
          </p:cNvSpPr>
          <p:nvPr>
            <p:ph type="sldNum" sz="quarter" idx="5"/>
          </p:nvPr>
        </p:nvSpPr>
        <p:spPr/>
        <p:txBody>
          <a:bodyPr/>
          <a:lstStyle/>
          <a:p>
            <a:fld id="{A8D092FC-963E-41C8-A375-BDBD33164C3B}" type="slidenum">
              <a:rPr lang="en-US" smtClean="0"/>
              <a:t>7</a:t>
            </a:fld>
            <a:endParaRPr lang="en-US"/>
          </a:p>
        </p:txBody>
      </p:sp>
    </p:spTree>
    <p:extLst>
      <p:ext uri="{BB962C8B-B14F-4D97-AF65-F5344CB8AC3E}">
        <p14:creationId xmlns:p14="http://schemas.microsoft.com/office/powerpoint/2010/main" val="72091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prioritize through vehicles with higher speed, some other types of roundabouts are also designed.</a:t>
            </a:r>
          </a:p>
          <a:p>
            <a:pPr marL="228600" indent="-228600">
              <a:buAutoNum type="arabicPeriod"/>
            </a:pPr>
            <a:r>
              <a:rPr lang="en-US" sz="1200" b="0" i="0" kern="1200" dirty="0">
                <a:solidFill>
                  <a:schemeClr val="tx1"/>
                </a:solidFill>
                <a:effectLst/>
                <a:latin typeface="+mn-lt"/>
                <a:ea typeface="+mn-ea"/>
                <a:cs typeface="+mn-cs"/>
              </a:rPr>
              <a:t>Cut-through roundabouts, also known as '</a:t>
            </a:r>
            <a:r>
              <a:rPr lang="en-US" sz="1200" b="0" i="0" kern="1200" dirty="0" err="1">
                <a:solidFill>
                  <a:schemeClr val="tx1"/>
                </a:solidFill>
                <a:effectLst/>
                <a:latin typeface="+mn-lt"/>
                <a:ea typeface="+mn-ea"/>
                <a:cs typeface="+mn-cs"/>
              </a:rPr>
              <a:t>throughabouts</a:t>
            </a:r>
            <a:r>
              <a:rPr lang="en-US" sz="1200" b="0" i="0" kern="1200" dirty="0">
                <a:solidFill>
                  <a:schemeClr val="tx1"/>
                </a:solidFill>
                <a:effectLst/>
                <a:latin typeface="+mn-lt"/>
                <a:ea typeface="+mn-ea"/>
                <a:cs typeface="+mn-cs"/>
              </a:rPr>
              <a:t>’, combine a roundabout with a straight road.</a:t>
            </a:r>
          </a:p>
          <a:p>
            <a:pPr marL="228600" indent="-228600">
              <a:buAutoNum type="arabicPeriod"/>
            </a:pPr>
            <a:r>
              <a:rPr lang="en-US" sz="1200" b="0" i="0" kern="1200" dirty="0">
                <a:solidFill>
                  <a:schemeClr val="tx1"/>
                </a:solidFill>
                <a:effectLst/>
                <a:latin typeface="+mn-lt"/>
                <a:ea typeface="+mn-ea"/>
                <a:cs typeface="+mn-cs"/>
              </a:rPr>
              <a:t>A roundabout interchange is </a:t>
            </a:r>
            <a:r>
              <a:rPr lang="en-US" dirty="0"/>
              <a:t>a type of freeway interchange where ramps connect to a central roundabout instead of traditional signalized intersections.</a:t>
            </a:r>
          </a:p>
        </p:txBody>
      </p:sp>
      <p:sp>
        <p:nvSpPr>
          <p:cNvPr id="4" name="Slide Number Placeholder 3"/>
          <p:cNvSpPr>
            <a:spLocks noGrp="1"/>
          </p:cNvSpPr>
          <p:nvPr>
            <p:ph type="sldNum" sz="quarter" idx="5"/>
          </p:nvPr>
        </p:nvSpPr>
        <p:spPr/>
        <p:txBody>
          <a:bodyPr/>
          <a:lstStyle/>
          <a:p>
            <a:fld id="{A8D092FC-963E-41C8-A375-BDBD33164C3B}" type="slidenum">
              <a:rPr lang="en-US" smtClean="0"/>
              <a:t>8</a:t>
            </a:fld>
            <a:endParaRPr lang="en-US"/>
          </a:p>
        </p:txBody>
      </p:sp>
    </p:spTree>
    <p:extLst>
      <p:ext uri="{BB962C8B-B14F-4D97-AF65-F5344CB8AC3E}">
        <p14:creationId xmlns:p14="http://schemas.microsoft.com/office/powerpoint/2010/main" val="301408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Improper actions such as speeding, unauthorized lane change, tailgating, aggressive driving etc. can significantly increase the injury severity rate </a:t>
            </a:r>
            <a:endParaRPr lang="en-US" dirty="0"/>
          </a:p>
        </p:txBody>
      </p:sp>
      <p:sp>
        <p:nvSpPr>
          <p:cNvPr id="4" name="Slide Number Placeholder 3"/>
          <p:cNvSpPr>
            <a:spLocks noGrp="1"/>
          </p:cNvSpPr>
          <p:nvPr>
            <p:ph type="sldNum" sz="quarter" idx="5"/>
          </p:nvPr>
        </p:nvSpPr>
        <p:spPr/>
        <p:txBody>
          <a:bodyPr/>
          <a:lstStyle/>
          <a:p>
            <a:fld id="{A8D092FC-963E-41C8-A375-BDBD33164C3B}" type="slidenum">
              <a:rPr lang="en-US" smtClean="0"/>
              <a:t>13</a:t>
            </a:fld>
            <a:endParaRPr lang="en-US"/>
          </a:p>
        </p:txBody>
      </p:sp>
    </p:spTree>
    <p:extLst>
      <p:ext uri="{BB962C8B-B14F-4D97-AF65-F5344CB8AC3E}">
        <p14:creationId xmlns:p14="http://schemas.microsoft.com/office/powerpoint/2010/main" val="243087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study found that multi-lane roundabouts often experience a higher number of property-damage-only crashes. This is largely due to confusing lane assignments and poor signage, which make it harder for drivers to navigate properly.</a:t>
            </a:r>
          </a:p>
          <a:p>
            <a:endParaRPr lang="en-US" dirty="0"/>
          </a:p>
          <a:p>
            <a:r>
              <a:rPr lang="en-US" dirty="0"/>
              <a:t>Another study reported over 11,000 roundabout-related crashes in a single year, emphasizing issues like driver non-compliance, excessive speeds, and complex roundabout geometry, especially in busy urban areas.</a:t>
            </a:r>
          </a:p>
          <a:p>
            <a:endParaRPr lang="en-US" dirty="0"/>
          </a:p>
          <a:p>
            <a:r>
              <a:rPr lang="en-US" dirty="0"/>
              <a:t>Lastly, research has shown that slip lanes, while improving vehicle flow, can actually increase vehicle speeds and raise the risk of pedestrian conflicts, especially in locations with significant foot traffic.</a:t>
            </a:r>
          </a:p>
        </p:txBody>
      </p:sp>
      <p:sp>
        <p:nvSpPr>
          <p:cNvPr id="4" name="Slide Number Placeholder 3"/>
          <p:cNvSpPr>
            <a:spLocks noGrp="1"/>
          </p:cNvSpPr>
          <p:nvPr>
            <p:ph type="sldNum" sz="quarter" idx="5"/>
          </p:nvPr>
        </p:nvSpPr>
        <p:spPr/>
        <p:txBody>
          <a:bodyPr/>
          <a:lstStyle/>
          <a:p>
            <a:fld id="{A8D092FC-963E-41C8-A375-BDBD33164C3B}" type="slidenum">
              <a:rPr lang="en-US" smtClean="0"/>
              <a:t>17</a:t>
            </a:fld>
            <a:endParaRPr lang="en-US"/>
          </a:p>
        </p:txBody>
      </p:sp>
    </p:spTree>
    <p:extLst>
      <p:ext uri="{BB962C8B-B14F-4D97-AF65-F5344CB8AC3E}">
        <p14:creationId xmlns:p14="http://schemas.microsoft.com/office/powerpoint/2010/main" val="104720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also showed that many cyclists feel unsafe when navigating roundabouts—especially those with multi-lane designs, where vehicle interactions become more complex.</a:t>
            </a:r>
          </a:p>
          <a:p>
            <a:endParaRPr lang="en-US" dirty="0"/>
          </a:p>
          <a:p>
            <a:r>
              <a:rPr lang="en-US" dirty="0"/>
              <a:t>Several studies pointed out that drivers frequently fail to yield to circulating vehicles or pedestrians, particularly in high-speed or freeway-adjacent roundabouts, leading to frequent entry and crossing conflicts.</a:t>
            </a:r>
          </a:p>
          <a:p>
            <a:endParaRPr lang="en-US" dirty="0"/>
          </a:p>
          <a:p>
            <a:r>
              <a:rPr lang="en-US" dirty="0"/>
              <a:t>Finally, it’s been found that a large share of roundabout crashes involve entry collisions, often under conditions of poor visibility or misleading geometry, emphasizing design-related shortcomings that affect driver judgment and reaction time.</a:t>
            </a:r>
          </a:p>
        </p:txBody>
      </p:sp>
      <p:sp>
        <p:nvSpPr>
          <p:cNvPr id="4" name="Slide Number Placeholder 3"/>
          <p:cNvSpPr>
            <a:spLocks noGrp="1"/>
          </p:cNvSpPr>
          <p:nvPr>
            <p:ph type="sldNum" sz="quarter" idx="5"/>
          </p:nvPr>
        </p:nvSpPr>
        <p:spPr/>
        <p:txBody>
          <a:bodyPr/>
          <a:lstStyle/>
          <a:p>
            <a:fld id="{A8D092FC-963E-41C8-A375-BDBD33164C3B}" type="slidenum">
              <a:rPr lang="en-US" smtClean="0"/>
              <a:t>18</a:t>
            </a:fld>
            <a:endParaRPr lang="en-US"/>
          </a:p>
        </p:txBody>
      </p:sp>
    </p:spTree>
    <p:extLst>
      <p:ext uri="{BB962C8B-B14F-4D97-AF65-F5344CB8AC3E}">
        <p14:creationId xmlns:p14="http://schemas.microsoft.com/office/powerpoint/2010/main" val="12446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there's still a major gap in examining crash characteristics, driver behavior, roadway, and environmental factors together when studying roundabout crashes.</a:t>
            </a:r>
          </a:p>
          <a:p>
            <a:endParaRPr lang="en-US" dirty="0"/>
          </a:p>
          <a:p>
            <a:r>
              <a:rPr lang="en-US" dirty="0"/>
              <a:t>Second, most existing studies rely on regression-based or aggregated models, which can miss complex interactions among variables and overlook nuanced crash patterns.</a:t>
            </a:r>
          </a:p>
          <a:p>
            <a:endParaRPr lang="en-US" dirty="0"/>
          </a:p>
          <a:p>
            <a:r>
              <a:rPr lang="en-US" dirty="0"/>
              <a:t>Third, there has been limited use of clustering methods, especially techniques like Cluster Correspondence Analysis, which are well-suited for identifying hidden crash scenarios based on categorical data.</a:t>
            </a:r>
          </a:p>
          <a:p>
            <a:endParaRPr lang="en-US" dirty="0"/>
          </a:p>
          <a:p>
            <a:r>
              <a:rPr lang="en-US" dirty="0"/>
              <a:t>Only a few studies have incorporated explainable machine learning, such as SHAP, to interpret which variables actually drive crash severity—an approach we applied in this study to bridge that gap.</a:t>
            </a:r>
          </a:p>
        </p:txBody>
      </p:sp>
      <p:sp>
        <p:nvSpPr>
          <p:cNvPr id="4" name="Slide Number Placeholder 3"/>
          <p:cNvSpPr>
            <a:spLocks noGrp="1"/>
          </p:cNvSpPr>
          <p:nvPr>
            <p:ph type="sldNum" sz="quarter" idx="5"/>
          </p:nvPr>
        </p:nvSpPr>
        <p:spPr/>
        <p:txBody>
          <a:bodyPr/>
          <a:lstStyle/>
          <a:p>
            <a:fld id="{A8D092FC-963E-41C8-A375-BDBD33164C3B}" type="slidenum">
              <a:rPr lang="en-US" smtClean="0"/>
              <a:t>19</a:t>
            </a:fld>
            <a:endParaRPr lang="en-US"/>
          </a:p>
        </p:txBody>
      </p:sp>
    </p:spTree>
    <p:extLst>
      <p:ext uri="{BB962C8B-B14F-4D97-AF65-F5344CB8AC3E}">
        <p14:creationId xmlns:p14="http://schemas.microsoft.com/office/powerpoint/2010/main" val="223540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Crash narratives are often overlooked in severity analysis. This means we miss important behavioral and contextual insights that explain how and why severe crashes happen.</a:t>
            </a:r>
          </a:p>
          <a:p>
            <a:endParaRPr lang="en-US" dirty="0"/>
          </a:p>
          <a:p>
            <a:r>
              <a:rPr lang="en-US" dirty="0"/>
              <a:t>Previous studies have not adequately linked crash patterns to roadway features, such as entry design, number of lanes, or traffic control types—factors that are critical to roundabout safety.</a:t>
            </a:r>
          </a:p>
          <a:p>
            <a:endParaRPr lang="en-US" dirty="0"/>
          </a:p>
          <a:p>
            <a:r>
              <a:rPr lang="en-US" dirty="0"/>
              <a:t>Finally, the combined effect of environmental, geometric, and behavioral factors on injury severity has not been fully explored, leaving a gap in understanding how these elements interact within roundabout crashes.</a:t>
            </a:r>
          </a:p>
        </p:txBody>
      </p:sp>
      <p:sp>
        <p:nvSpPr>
          <p:cNvPr id="4" name="Slide Number Placeholder 3"/>
          <p:cNvSpPr>
            <a:spLocks noGrp="1"/>
          </p:cNvSpPr>
          <p:nvPr>
            <p:ph type="sldNum" sz="quarter" idx="5"/>
          </p:nvPr>
        </p:nvSpPr>
        <p:spPr/>
        <p:txBody>
          <a:bodyPr/>
          <a:lstStyle/>
          <a:p>
            <a:fld id="{A8D092FC-963E-41C8-A375-BDBD33164C3B}" type="slidenum">
              <a:rPr lang="en-US" smtClean="0"/>
              <a:t>20</a:t>
            </a:fld>
            <a:endParaRPr lang="en-US"/>
          </a:p>
        </p:txBody>
      </p:sp>
    </p:spTree>
    <p:extLst>
      <p:ext uri="{BB962C8B-B14F-4D97-AF65-F5344CB8AC3E}">
        <p14:creationId xmlns:p14="http://schemas.microsoft.com/office/powerpoint/2010/main" val="13376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6C0-446C-AD81-E4D8-BAFFF91179F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DEF38C-9D8E-8709-2C19-C24DB979656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5FD74-83D2-CC6A-0083-FB54F797443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07BF-7527-64DF-42A5-05BE5E1954B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23723D-D686-2216-3DC6-3058DDCA2E9C}"/>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152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54F0-0BD3-7D12-3101-5C4260BD583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3F8E3A-1C8B-E188-D9D8-1841248CB49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417EC-4F14-634A-2B58-E2F68B150FB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2D27EAA-05B1-5E5B-9643-B1E92848617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78EEA1-A334-553A-BA15-84F7E36B3355}"/>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240429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8A4AF-ECDC-43D3-2636-27E9E4B9502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2EA4D-7A66-F6A6-0784-4563503F78C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F4B86-80B0-B86C-7356-F668E1DB19F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2DFE856-AAAC-EBCA-F5E6-C83C6288BCF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5E0F2A-7754-801E-AB7D-8A382CA2AE3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66757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B1C06-29B3-837C-1E1F-6AA28319E074}"/>
              </a:ext>
            </a:extLst>
          </p:cNvPr>
          <p:cNvSpPr/>
          <p:nvPr userDrawn="1"/>
        </p:nvSpPr>
        <p:spPr>
          <a:xfrm>
            <a:off x="1" y="6779657"/>
            <a:ext cx="12192000" cy="102107"/>
          </a:xfrm>
          <a:prstGeom prst="rect">
            <a:avLst/>
          </a:pr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012EDA-A9CF-F7D8-4804-C759E60D7A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16487"/>
            <a:ext cx="12192000" cy="178225"/>
          </a:xfrm>
          <a:prstGeom prst="rect">
            <a:avLst/>
          </a:prstGeom>
        </p:spPr>
      </p:pic>
      <p:sp>
        <p:nvSpPr>
          <p:cNvPr id="9" name="Rectangle 8">
            <a:extLst>
              <a:ext uri="{FF2B5EF4-FFF2-40B4-BE49-F238E27FC236}">
                <a16:creationId xmlns:a16="http://schemas.microsoft.com/office/drawing/2014/main" id="{2E553859-20D8-786D-168F-AA764F08894A}"/>
              </a:ext>
            </a:extLst>
          </p:cNvPr>
          <p:cNvSpPr/>
          <p:nvPr userDrawn="1"/>
        </p:nvSpPr>
        <p:spPr>
          <a:xfrm>
            <a:off x="-9526" y="-9526"/>
            <a:ext cx="3000375" cy="3914775"/>
          </a:xfrm>
          <a:prstGeom prst="rect">
            <a:avLst/>
          </a:prstGeom>
          <a:solidFill>
            <a:srgbClr val="4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3200" b="1">
                <a:latin typeface="Franklin Gothic Medium" panose="020B0603020102020204" pitchFamily="34" charset="0"/>
              </a:rPr>
              <a:t>  </a:t>
            </a:r>
          </a:p>
        </p:txBody>
      </p:sp>
      <p:sp>
        <p:nvSpPr>
          <p:cNvPr id="10" name="Rectangle 9">
            <a:extLst>
              <a:ext uri="{FF2B5EF4-FFF2-40B4-BE49-F238E27FC236}">
                <a16:creationId xmlns:a16="http://schemas.microsoft.com/office/drawing/2014/main" id="{4C7DCFDF-774B-F998-3E1D-1B0610A0BDAB}"/>
              </a:ext>
            </a:extLst>
          </p:cNvPr>
          <p:cNvSpPr/>
          <p:nvPr userDrawn="1"/>
        </p:nvSpPr>
        <p:spPr>
          <a:xfrm>
            <a:off x="-9526" y="3905249"/>
            <a:ext cx="3000376" cy="2711238"/>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spcBef>
                <a:spcPts val="3000"/>
              </a:spcBef>
            </a:pPr>
            <a:r>
              <a:rPr lang="en-US" sz="2400">
                <a:latin typeface="Franklin Gothic Medium" panose="020B0603020102020204" pitchFamily="34" charset="0"/>
              </a:rPr>
              <a:t>   </a:t>
            </a:r>
            <a:endParaRPr lang="en-US">
              <a:latin typeface="Franklin Gothic Medium Cond" panose="020B0606030402020204" pitchFamily="34" charset="0"/>
            </a:endParaRPr>
          </a:p>
        </p:txBody>
      </p:sp>
      <p:sp>
        <p:nvSpPr>
          <p:cNvPr id="2" name="Slide Number Placeholder 1">
            <a:extLst>
              <a:ext uri="{FF2B5EF4-FFF2-40B4-BE49-F238E27FC236}">
                <a16:creationId xmlns:a16="http://schemas.microsoft.com/office/drawing/2014/main" id="{44DA0D63-0091-68C6-235E-C4D3DD148F43}"/>
              </a:ext>
            </a:extLst>
          </p:cNvPr>
          <p:cNvSpPr>
            <a:spLocks noGrp="1"/>
          </p:cNvSpPr>
          <p:nvPr>
            <p:ph type="sldNum" sz="quarter" idx="12"/>
          </p:nvPr>
        </p:nvSpPr>
        <p:spPr>
          <a:xfrm>
            <a:off x="11723298" y="6251362"/>
            <a:ext cx="406880" cy="365125"/>
          </a:xfrm>
        </p:spPr>
        <p:txBody>
          <a:bodyPr/>
          <a:lstStyle/>
          <a:p>
            <a:fld id="{AD813B8F-0C96-4966-B9C2-C2B58D97F9E1}" type="slidenum">
              <a:rPr lang="en-US" smtClean="0"/>
              <a:t>‹#›</a:t>
            </a:fld>
            <a:endParaRPr lang="en-US"/>
          </a:p>
        </p:txBody>
      </p:sp>
      <p:sp>
        <p:nvSpPr>
          <p:cNvPr id="6" name="TextBox 5">
            <a:extLst>
              <a:ext uri="{FF2B5EF4-FFF2-40B4-BE49-F238E27FC236}">
                <a16:creationId xmlns:a16="http://schemas.microsoft.com/office/drawing/2014/main" id="{7D58BB5F-9BCC-1B6C-D538-B33A2F951ACE}"/>
              </a:ext>
            </a:extLst>
          </p:cNvPr>
          <p:cNvSpPr txBox="1"/>
          <p:nvPr userDrawn="1"/>
        </p:nvSpPr>
        <p:spPr>
          <a:xfrm>
            <a:off x="414067" y="2092430"/>
            <a:ext cx="2576781" cy="457200"/>
          </a:xfrm>
          <a:prstGeom prst="rect">
            <a:avLst/>
          </a:prstGeom>
          <a:noFill/>
        </p:spPr>
        <p:txBody>
          <a:bodyPr wrap="square" rtlCol="0">
            <a:spAutoFit/>
          </a:bodyPr>
          <a:lstStyle/>
          <a:p>
            <a:endParaRPr lang="en-US"/>
          </a:p>
        </p:txBody>
      </p:sp>
      <p:sp>
        <p:nvSpPr>
          <p:cNvPr id="11" name="TextBox 10">
            <a:extLst>
              <a:ext uri="{FF2B5EF4-FFF2-40B4-BE49-F238E27FC236}">
                <a16:creationId xmlns:a16="http://schemas.microsoft.com/office/drawing/2014/main" id="{1E36E445-41AC-B322-0FEA-185C857F7124}"/>
              </a:ext>
            </a:extLst>
          </p:cNvPr>
          <p:cNvSpPr txBox="1"/>
          <p:nvPr userDrawn="1"/>
        </p:nvSpPr>
        <p:spPr>
          <a:xfrm>
            <a:off x="304800" y="3922717"/>
            <a:ext cx="2676523" cy="461665"/>
          </a:xfrm>
          <a:prstGeom prst="rect">
            <a:avLst/>
          </a:prstGeom>
          <a:noFill/>
        </p:spPr>
        <p:txBody>
          <a:bodyPr wrap="square" rtlCol="0">
            <a:spAutoFit/>
          </a:bodyPr>
          <a:lstStyle/>
          <a:p>
            <a:endParaRPr lang="en-US" sz="2400">
              <a:solidFill>
                <a:schemeClr val="bg1">
                  <a:lumMod val="95000"/>
                </a:schemeClr>
              </a:solidFill>
              <a:latin typeface="Franklin Gothic Medium Cond" panose="020B0606030402020204" pitchFamily="34" charset="0"/>
            </a:endParaRPr>
          </a:p>
        </p:txBody>
      </p:sp>
    </p:spTree>
    <p:extLst>
      <p:ext uri="{BB962C8B-B14F-4D97-AF65-F5344CB8AC3E}">
        <p14:creationId xmlns:p14="http://schemas.microsoft.com/office/powerpoint/2010/main" val="59463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29E3-1924-193D-4B72-57E2288416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EF07FB4-AF12-F504-693E-B0258913810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BF49D-E6A1-284B-01AA-E3E4452F580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8F529F9-C2B3-0FA7-6705-9FBE5087BB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3DC2AA2-E68D-1090-25E7-93E750B7362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7004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B9EE-A236-CC32-8EB5-9496711D1E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66242-3483-E916-B52B-34B05F6B49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AE4B4-0257-A4C9-F507-73809EE01E8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B97BA77-B8B8-6D6E-867E-01A2FDB690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71B4F79-BDFA-2996-B06D-CD88DC4372AF}"/>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46288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579B-0B92-B25D-3765-AC5DCF04F05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9AEDE8-FFAA-099E-2BBA-C4DADB077BF1}"/>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D816B-1B4D-B79B-B1EA-546085A90AB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087C87-4365-C24C-0A1A-7B62D822D67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4EBC499-68A2-B3B4-B144-FA2429C46B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C8B8481-F60B-57E5-16AD-F1B95A207494}"/>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3060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FEB9-9308-1DC1-F773-DD11F0F5D06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87E437F-4F29-54AB-2B1F-82C29DE1AED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024F3-32B3-DEB3-F2A2-759AA0206CF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1D36B-7496-F4EC-D682-F87A6BFE6BB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9CC943-A8EE-6D94-210B-65404B25957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21CB4-0CD1-BF13-1CB1-CFE4CA30669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058B48CC-9AA1-88B8-3BAC-E11595B124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721704B-CEBE-DBC9-2F77-79D6ACE2F461}"/>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106436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3249-D110-71E1-D943-D19ED8B276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7485536-2216-C168-8C72-795FFEF41A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41B6804-101D-5992-0467-7A8FF1CB0A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4D23507-8E81-B618-BD1E-704518901E27}"/>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55116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B73D9-144A-A86E-86EA-1A641F05A43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0479410F-4632-B116-C8C3-ACF4931E7C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F763871-8647-5B13-6F23-285AE747B5D3}"/>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52546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631F-AACF-8B89-E0AF-4BF74C05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372ABC-588C-A2C7-DFF2-9A7F217C200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10659-DECE-7D2C-FF5B-ACD22B555D6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A3D22-5460-2D6F-1A90-2D014E6C8B7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C24EA12-88F1-6CA8-444C-2CD5F0B796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BA7B895-C7EA-69AF-2F01-6B26F7AA4169}"/>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88339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B94E-35A9-A1F5-C589-2E925C38DA2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F517C7-2713-CF9C-2515-EA400AA8C34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C59F6-0FC2-9D33-DD09-9DD088C7C0A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43A44-8DBB-8531-9CAA-B9B3CAB8EE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09D09F1-3921-AE7B-29A1-A84AB5892B1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E89344-36F8-B97D-8931-2C7593317580}"/>
              </a:ext>
            </a:extLst>
          </p:cNvPr>
          <p:cNvSpPr>
            <a:spLocks noGrp="1"/>
          </p:cNvSpPr>
          <p:nvPr>
            <p:ph type="sldNum" sz="quarter" idx="12"/>
          </p:nvPr>
        </p:nvSpPr>
        <p:spPr>
          <a:xfrm>
            <a:off x="8610600" y="6356350"/>
            <a:ext cx="2743200" cy="365125"/>
          </a:xfrm>
          <a:prstGeom prst="rect">
            <a:avLst/>
          </a:prstGeom>
        </p:spPr>
        <p:txBody>
          <a:bodyPr/>
          <a:lstStyle/>
          <a:p>
            <a:fld id="{AD813B8F-0C96-4966-B9C2-C2B58D97F9E1}" type="slidenum">
              <a:rPr lang="en-US" smtClean="0"/>
              <a:t>‹#›</a:t>
            </a:fld>
            <a:endParaRPr lang="en-US"/>
          </a:p>
        </p:txBody>
      </p:sp>
    </p:spTree>
    <p:extLst>
      <p:ext uri="{BB962C8B-B14F-4D97-AF65-F5344CB8AC3E}">
        <p14:creationId xmlns:p14="http://schemas.microsoft.com/office/powerpoint/2010/main" val="303750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819822-5C8D-01D3-81C7-D1F9446EEB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55E12-1023-AB42-4E88-4B6838B98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684EB-1091-5850-DE2D-F9FDE8CE2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8DF71F-0ACF-4F94-86A8-85BA5F73C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D2B64D-49A3-CF0F-685D-46FF92F40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13B8F-0C96-4966-B9C2-C2B58D97F9E1}" type="slidenum">
              <a:rPr lang="en-US" smtClean="0"/>
              <a:t>‹#›</a:t>
            </a:fld>
            <a:endParaRPr lang="en-US"/>
          </a:p>
        </p:txBody>
      </p:sp>
    </p:spTree>
    <p:extLst>
      <p:ext uri="{BB962C8B-B14F-4D97-AF65-F5344CB8AC3E}">
        <p14:creationId xmlns:p14="http://schemas.microsoft.com/office/powerpoint/2010/main" val="301693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roundabout-crashes.vercel.app/"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1.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AB751-B2E4-D9EA-4CDD-71F3ACA98B3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9" name="TextBox 8">
            <a:extLst>
              <a:ext uri="{FF2B5EF4-FFF2-40B4-BE49-F238E27FC236}">
                <a16:creationId xmlns:a16="http://schemas.microsoft.com/office/drawing/2014/main" id="{16F6ABFA-0483-62E3-4C57-809582E8241B}"/>
              </a:ext>
            </a:extLst>
          </p:cNvPr>
          <p:cNvSpPr txBox="1"/>
          <p:nvPr/>
        </p:nvSpPr>
        <p:spPr>
          <a:xfrm>
            <a:off x="182881" y="999051"/>
            <a:ext cx="11975362" cy="1200329"/>
          </a:xfrm>
          <a:prstGeom prst="rect">
            <a:avLst/>
          </a:prstGeom>
          <a:noFill/>
        </p:spPr>
        <p:txBody>
          <a:bodyPr wrap="square" rtlCol="0">
            <a:spAutoFit/>
          </a:bodyPr>
          <a:lstStyle/>
          <a:p>
            <a:pPr algn="ctr"/>
            <a:r>
              <a:rPr lang="en-US" sz="3600" dirty="0">
                <a:solidFill>
                  <a:schemeClr val="accent1">
                    <a:lumMod val="50000"/>
                  </a:schemeClr>
                </a:solidFill>
                <a:effectLst/>
                <a:latin typeface="Franklin Gothic Medium" panose="020B0603020102020204" pitchFamily="34" charset="0"/>
                <a:ea typeface="Times New Roman" panose="02020603050405020304" pitchFamily="18" charset="0"/>
              </a:rPr>
              <a:t>Evaluating Crash </a:t>
            </a:r>
            <a:r>
              <a:rPr lang="en-US" sz="3600">
                <a:solidFill>
                  <a:schemeClr val="accent1">
                    <a:lumMod val="50000"/>
                  </a:schemeClr>
                </a:solidFill>
                <a:effectLst/>
                <a:latin typeface="Franklin Gothic Medium" panose="020B0603020102020204" pitchFamily="34" charset="0"/>
                <a:ea typeface="Times New Roman" panose="02020603050405020304" pitchFamily="18" charset="0"/>
              </a:rPr>
              <a:t>Characteristics and </a:t>
            </a:r>
            <a:r>
              <a:rPr lang="en-US" sz="3600" dirty="0">
                <a:solidFill>
                  <a:schemeClr val="accent1">
                    <a:lumMod val="50000"/>
                  </a:schemeClr>
                </a:solidFill>
                <a:effectLst/>
                <a:latin typeface="Franklin Gothic Medium" panose="020B0603020102020204" pitchFamily="34" charset="0"/>
                <a:ea typeface="Times New Roman" panose="02020603050405020304" pitchFamily="18" charset="0"/>
              </a:rPr>
              <a:t>Safety </a:t>
            </a:r>
            <a:r>
              <a:rPr lang="en-US" sz="3600">
                <a:solidFill>
                  <a:schemeClr val="accent1">
                    <a:lumMod val="50000"/>
                  </a:schemeClr>
                </a:solidFill>
                <a:effectLst/>
                <a:latin typeface="Franklin Gothic Medium" panose="020B0603020102020204" pitchFamily="34" charset="0"/>
                <a:ea typeface="Times New Roman" panose="02020603050405020304" pitchFamily="18" charset="0"/>
              </a:rPr>
              <a:t>Outcomes at </a:t>
            </a:r>
            <a:r>
              <a:rPr lang="en-US" sz="3600" dirty="0">
                <a:solidFill>
                  <a:schemeClr val="accent1">
                    <a:lumMod val="50000"/>
                  </a:schemeClr>
                </a:solidFill>
                <a:effectLst/>
                <a:latin typeface="Franklin Gothic Medium" panose="020B0603020102020204" pitchFamily="34" charset="0"/>
                <a:ea typeface="Times New Roman" panose="02020603050405020304" pitchFamily="18" charset="0"/>
              </a:rPr>
              <a:t>Roundabouts: </a:t>
            </a:r>
            <a:r>
              <a:rPr lang="en-US" sz="3600">
                <a:solidFill>
                  <a:schemeClr val="accent1">
                    <a:lumMod val="50000"/>
                  </a:schemeClr>
                </a:solidFill>
                <a:effectLst/>
                <a:latin typeface="Franklin Gothic Medium" panose="020B0603020102020204" pitchFamily="34" charset="0"/>
                <a:ea typeface="Times New Roman" panose="02020603050405020304" pitchFamily="18" charset="0"/>
              </a:rPr>
              <a:t>Implications for </a:t>
            </a:r>
            <a:r>
              <a:rPr lang="en-US" sz="3600" dirty="0">
                <a:solidFill>
                  <a:schemeClr val="accent1">
                    <a:lumMod val="50000"/>
                  </a:schemeClr>
                </a:solidFill>
                <a:effectLst/>
                <a:latin typeface="Franklin Gothic Medium" panose="020B0603020102020204" pitchFamily="34" charset="0"/>
                <a:ea typeface="Times New Roman" panose="02020603050405020304" pitchFamily="18" charset="0"/>
              </a:rPr>
              <a:t>Safer Intersection</a:t>
            </a:r>
            <a:r>
              <a:rPr lang="en-US" sz="3600" dirty="0">
                <a:solidFill>
                  <a:schemeClr val="accent1">
                    <a:lumMod val="50000"/>
                  </a:schemeClr>
                </a:solidFill>
                <a:latin typeface="Franklin Gothic Medium" panose="020B0603020102020204" pitchFamily="34" charset="0"/>
                <a:ea typeface="Times New Roman" panose="02020603050405020304" pitchFamily="18" charset="0"/>
              </a:rPr>
              <a:t>s</a:t>
            </a:r>
            <a:endParaRPr lang="en-US" sz="3600" dirty="0">
              <a:solidFill>
                <a:schemeClr val="accent1">
                  <a:lumMod val="50000"/>
                </a:schemeClr>
              </a:solidFill>
              <a:latin typeface="Franklin Gothic Medium" panose="020B0603020102020204" pitchFamily="34" charset="0"/>
            </a:endParaRPr>
          </a:p>
        </p:txBody>
      </p:sp>
      <p:cxnSp>
        <p:nvCxnSpPr>
          <p:cNvPr id="10" name="Straight Connector 9">
            <a:extLst>
              <a:ext uri="{FF2B5EF4-FFF2-40B4-BE49-F238E27FC236}">
                <a16:creationId xmlns:a16="http://schemas.microsoft.com/office/drawing/2014/main" id="{86195F1B-2D86-A159-9AB7-4EDABE04DC48}"/>
              </a:ext>
            </a:extLst>
          </p:cNvPr>
          <p:cNvCxnSpPr>
            <a:cxnSpLocks/>
          </p:cNvCxnSpPr>
          <p:nvPr/>
        </p:nvCxnSpPr>
        <p:spPr>
          <a:xfrm>
            <a:off x="5967167" y="6200998"/>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D799D0-B2CD-E083-333C-16A0977E828F}"/>
              </a:ext>
            </a:extLst>
          </p:cNvPr>
          <p:cNvSpPr txBox="1"/>
          <p:nvPr/>
        </p:nvSpPr>
        <p:spPr>
          <a:xfrm>
            <a:off x="4723122" y="2528122"/>
            <a:ext cx="3072384" cy="954107"/>
          </a:xfrm>
          <a:prstGeom prst="rect">
            <a:avLst/>
          </a:prstGeom>
          <a:noFill/>
        </p:spPr>
        <p:txBody>
          <a:bodyPr wrap="square" rtlCol="0">
            <a:spAutoFit/>
          </a:bodyPr>
          <a:lstStyle/>
          <a:p>
            <a:pPr algn="ctr"/>
            <a:r>
              <a:rPr lang="en-US" sz="2800" dirty="0">
                <a:latin typeface="Franklin Gothic Medium Cond" panose="020B0606030402020204" pitchFamily="34" charset="0"/>
              </a:rPr>
              <a:t>by</a:t>
            </a:r>
          </a:p>
          <a:p>
            <a:pPr algn="ctr"/>
            <a:r>
              <a:rPr lang="en-US" sz="2800" dirty="0">
                <a:latin typeface="Franklin Gothic Medium Cond" panose="020B0606030402020204" pitchFamily="34" charset="0"/>
              </a:rPr>
              <a:t>Rohit Chakraborty</a:t>
            </a:r>
          </a:p>
        </p:txBody>
      </p:sp>
      <p:sp>
        <p:nvSpPr>
          <p:cNvPr id="12" name="TextBox 11">
            <a:extLst>
              <a:ext uri="{FF2B5EF4-FFF2-40B4-BE49-F238E27FC236}">
                <a16:creationId xmlns:a16="http://schemas.microsoft.com/office/drawing/2014/main" id="{B6EFAB03-B00D-A310-1E2F-56C91F4612E4}"/>
              </a:ext>
            </a:extLst>
          </p:cNvPr>
          <p:cNvSpPr txBox="1"/>
          <p:nvPr/>
        </p:nvSpPr>
        <p:spPr>
          <a:xfrm>
            <a:off x="5848883" y="6220244"/>
            <a:ext cx="6309360" cy="461665"/>
          </a:xfrm>
          <a:prstGeom prst="rect">
            <a:avLst/>
          </a:prstGeom>
          <a:noFill/>
        </p:spPr>
        <p:txBody>
          <a:bodyPr wrap="square" rtlCol="0">
            <a:spAutoFit/>
          </a:bodyPr>
          <a:lstStyle/>
          <a:p>
            <a:pPr algn="r"/>
            <a:r>
              <a:rPr lang="en-US" sz="2400" dirty="0">
                <a:solidFill>
                  <a:schemeClr val="bg1">
                    <a:lumMod val="50000"/>
                  </a:schemeClr>
                </a:solidFill>
                <a:latin typeface="Franklin Gothic Medium Cond" panose="020B0606030402020204" pitchFamily="34" charset="0"/>
              </a:rPr>
              <a:t>June 25, 2025</a:t>
            </a:r>
          </a:p>
        </p:txBody>
      </p:sp>
      <p:pic>
        <p:nvPicPr>
          <p:cNvPr id="4" name="Picture 3" descr="Texas State University">
            <a:extLst>
              <a:ext uri="{FF2B5EF4-FFF2-40B4-BE49-F238E27FC236}">
                <a16:creationId xmlns:a16="http://schemas.microsoft.com/office/drawing/2014/main" id="{C5C4D886-30F2-BDB8-B27B-79633BB1F2EB}"/>
              </a:ext>
            </a:extLst>
          </p:cNvPr>
          <p:cNvPicPr>
            <a:picLocks noChangeAspect="1"/>
          </p:cNvPicPr>
          <p:nvPr/>
        </p:nvPicPr>
        <p:blipFill rotWithShape="1">
          <a:blip r:embed="rId3">
            <a:extLst>
              <a:ext uri="{28A0092B-C50C-407E-A947-70E740481C1C}">
                <a14:useLocalDpi xmlns:a14="http://schemas.microsoft.com/office/drawing/2010/main" val="0"/>
              </a:ext>
            </a:extLst>
          </a:blip>
          <a:srcRect t="11933" b="30205"/>
          <a:stretch/>
        </p:blipFill>
        <p:spPr>
          <a:xfrm>
            <a:off x="4636873" y="176091"/>
            <a:ext cx="2918253" cy="822960"/>
          </a:xfrm>
          <a:prstGeom prst="rect">
            <a:avLst/>
          </a:prstGeom>
        </p:spPr>
      </p:pic>
      <p:sp>
        <p:nvSpPr>
          <p:cNvPr id="2" name="TextBox 1">
            <a:extLst>
              <a:ext uri="{FF2B5EF4-FFF2-40B4-BE49-F238E27FC236}">
                <a16:creationId xmlns:a16="http://schemas.microsoft.com/office/drawing/2014/main" id="{B5B6C53E-07C7-574F-1ED9-9F146CA0D012}"/>
              </a:ext>
            </a:extLst>
          </p:cNvPr>
          <p:cNvSpPr txBox="1"/>
          <p:nvPr/>
        </p:nvSpPr>
        <p:spPr>
          <a:xfrm>
            <a:off x="1813557" y="3675889"/>
            <a:ext cx="8891515" cy="2459071"/>
          </a:xfrm>
          <a:prstGeom prst="rect">
            <a:avLst/>
          </a:prstGeom>
          <a:noFill/>
        </p:spPr>
        <p:txBody>
          <a:bodyPr wrap="square" rtlCol="0">
            <a:spAutoFit/>
          </a:bodyPr>
          <a:lstStyle/>
          <a:p>
            <a:pPr marL="0" marR="0" algn="ctr">
              <a:lnSpc>
                <a:spcPct val="200000"/>
              </a:lnSpc>
            </a:pPr>
            <a:r>
              <a:rPr lang="en-US" sz="2000" u="sng" dirty="0">
                <a:effectLst/>
                <a:latin typeface="Arial" panose="020B0604020202020204" pitchFamily="34" charset="0"/>
                <a:ea typeface="Times New Roman" panose="02020603050405020304" pitchFamily="18" charset="0"/>
                <a:cs typeface="Arial" panose="020B0604020202020204" pitchFamily="34" charset="0"/>
              </a:rPr>
              <a:t>Thesis Committee</a:t>
            </a:r>
          </a:p>
          <a:p>
            <a:pPr marL="0" marR="0">
              <a:lnSpc>
                <a:spcPct val="200000"/>
              </a:lnSpc>
            </a:pPr>
            <a:r>
              <a:rPr lang="en-US" sz="2000" dirty="0">
                <a:effectLst/>
                <a:latin typeface="Arial" panose="020B0604020202020204" pitchFamily="34" charset="0"/>
                <a:ea typeface="Times New Roman" panose="02020603050405020304" pitchFamily="18" charset="0"/>
                <a:cs typeface="Arial" panose="020B0604020202020204" pitchFamily="34" charset="0"/>
              </a:rPr>
              <a:t>Chair of the Committee:      Dr. Subasish Das, Assistant Professor</a:t>
            </a:r>
          </a:p>
          <a:p>
            <a:pPr marL="0" marR="0">
              <a:lnSpc>
                <a:spcPct val="200000"/>
              </a:lnSpc>
            </a:pPr>
            <a:r>
              <a:rPr lang="en-US" sz="2000" dirty="0">
                <a:effectLst/>
                <a:latin typeface="Arial" panose="020B0604020202020204" pitchFamily="34" charset="0"/>
                <a:ea typeface="Times New Roman" panose="02020603050405020304" pitchFamily="18" charset="0"/>
                <a:cs typeface="Arial" panose="020B0604020202020204" pitchFamily="34" charset="0"/>
              </a:rPr>
              <a:t>Committee Member:            Dr. Feng Hong, Associate Professor of Practice</a:t>
            </a:r>
          </a:p>
          <a:p>
            <a:pPr marL="0" marR="0">
              <a:lnSpc>
                <a:spcPct val="200000"/>
              </a:lnSpc>
            </a:pPr>
            <a:r>
              <a:rPr lang="en-US" sz="2000" dirty="0">
                <a:effectLst/>
                <a:latin typeface="Arial" panose="020B0604020202020204" pitchFamily="34" charset="0"/>
                <a:ea typeface="Times New Roman" panose="02020603050405020304" pitchFamily="18" charset="0"/>
                <a:cs typeface="Arial" panose="020B0604020202020204" pitchFamily="34" charset="0"/>
              </a:rPr>
              <a:t>Committee Member:            Dr. F. Benjamin Zhan, Professor</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3438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9765A-0211-1F2F-215B-8D61BF175C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A865E2-A92C-8CB6-20C2-07A4490916F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2578CD0B-E0BD-E72D-AE42-EDA6E0916DA5}"/>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It is safer</a:t>
            </a:r>
          </a:p>
        </p:txBody>
      </p:sp>
      <p:sp>
        <p:nvSpPr>
          <p:cNvPr id="7" name="TextBox 6">
            <a:extLst>
              <a:ext uri="{FF2B5EF4-FFF2-40B4-BE49-F238E27FC236}">
                <a16:creationId xmlns:a16="http://schemas.microsoft.com/office/drawing/2014/main" id="{0F4B8337-4200-FC70-D3D6-E01F5C4F9922}"/>
              </a:ext>
            </a:extLst>
          </p:cNvPr>
          <p:cNvSpPr txBox="1"/>
          <p:nvPr/>
        </p:nvSpPr>
        <p:spPr>
          <a:xfrm>
            <a:off x="147828" y="1078734"/>
            <a:ext cx="11896343"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Roundabouts are considered a safe countermeasure to reduce crashes compared to other at-grade intersections (Maji and Ghosh, 2025).</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This design reduces speeds and collision points, making roundabouts safer and more efficient than traditional intersections.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Overall reduction in fatalities was recorded in several studies (Savolainen et al., 2023; Maji and Ghosh, 2025; Li et al., 2024).</a:t>
            </a:r>
          </a:p>
        </p:txBody>
      </p:sp>
      <p:cxnSp>
        <p:nvCxnSpPr>
          <p:cNvPr id="8" name="Straight Connector 7">
            <a:extLst>
              <a:ext uri="{FF2B5EF4-FFF2-40B4-BE49-F238E27FC236}">
                <a16:creationId xmlns:a16="http://schemas.microsoft.com/office/drawing/2014/main" id="{823E7C26-196B-9191-81A0-04DFB69DADF3}"/>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57DDF2BA-7673-677A-23B1-DC244F51FEEE}"/>
              </a:ext>
            </a:extLst>
          </p:cNvPr>
          <p:cNvSpPr>
            <a:spLocks noGrp="1"/>
          </p:cNvSpPr>
          <p:nvPr>
            <p:ph type="sldNum" sz="quarter" idx="12"/>
          </p:nvPr>
        </p:nvSpPr>
        <p:spPr>
          <a:xfrm>
            <a:off x="11649456" y="6251362"/>
            <a:ext cx="480722"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10</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56371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CFCA-3E68-0AF2-D0D3-0BE52BE2FA5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31D1BA-E737-D96C-3E8A-37A9A4BC961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7DEF3B24-B630-33F2-0720-078FC075DA64}"/>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Then what’s the problem?</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E3B48552-AA79-94CE-AEA8-79677A3D5B87}"/>
              </a:ext>
            </a:extLst>
          </p:cNvPr>
          <p:cNvSpPr txBox="1"/>
          <p:nvPr/>
        </p:nvSpPr>
        <p:spPr>
          <a:xfrm>
            <a:off x="147828" y="1078734"/>
            <a:ext cx="11896343" cy="440120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Recent studies showed that roundabouts on average tended to have 58% more crashes (mostly less severe and no injury crashes) than conventional intersections (Savolainen et al., 2023).</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Crash modification factor (CMFs) of 1.58 was found after implementing roundabouts. It indicates 58% increase in crashes. However, FI (fatal/injury) crashes decreased, and non-FI crashes increased.</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Multi-lane designs can increase confusion about lane choice, merging, and exiting (Johnson, 2019).</a:t>
            </a:r>
          </a:p>
        </p:txBody>
      </p:sp>
      <p:cxnSp>
        <p:nvCxnSpPr>
          <p:cNvPr id="8" name="Straight Connector 7">
            <a:extLst>
              <a:ext uri="{FF2B5EF4-FFF2-40B4-BE49-F238E27FC236}">
                <a16:creationId xmlns:a16="http://schemas.microsoft.com/office/drawing/2014/main" id="{C4736AF3-833B-086F-5FFC-25EF24CFDDC7}"/>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68AA208-04FB-0C3C-B8F2-A37503BCACB2}"/>
              </a:ext>
            </a:extLst>
          </p:cNvPr>
          <p:cNvSpPr>
            <a:spLocks noGrp="1"/>
          </p:cNvSpPr>
          <p:nvPr>
            <p:ph type="sldNum" sz="quarter" idx="12"/>
          </p:nvPr>
        </p:nvSpPr>
        <p:spPr>
          <a:xfrm>
            <a:off x="11622024" y="6251362"/>
            <a:ext cx="508154"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11</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072970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7574-316D-D0E4-68F5-A795532532B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FFA5E43-FCF5-E25D-7995-864FE9616D57}"/>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E7A02222-4283-3369-6048-40E90C796FB9}"/>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Then what’s the problem?</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721D915C-CE77-54DF-229F-3E412C220071}"/>
              </a:ext>
            </a:extLst>
          </p:cNvPr>
          <p:cNvSpPr txBox="1"/>
          <p:nvPr/>
        </p:nvSpPr>
        <p:spPr>
          <a:xfrm>
            <a:off x="147828" y="880838"/>
            <a:ext cx="11896343" cy="954107"/>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Geometric design, unsuitable control over traffic flows can influence roundabout safety (Robinson et al., 2000).</a:t>
            </a:r>
          </a:p>
        </p:txBody>
      </p:sp>
      <p:cxnSp>
        <p:nvCxnSpPr>
          <p:cNvPr id="8" name="Straight Connector 7">
            <a:extLst>
              <a:ext uri="{FF2B5EF4-FFF2-40B4-BE49-F238E27FC236}">
                <a16:creationId xmlns:a16="http://schemas.microsoft.com/office/drawing/2014/main" id="{16FFC21A-576D-59CA-1000-5454BE08D164}"/>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0839880-E126-3C40-B257-F83ABA8DF129}"/>
              </a:ext>
            </a:extLst>
          </p:cNvPr>
          <p:cNvPicPr>
            <a:picLocks noChangeAspect="1"/>
          </p:cNvPicPr>
          <p:nvPr/>
        </p:nvPicPr>
        <p:blipFill>
          <a:blip r:embed="rId3"/>
          <a:stretch>
            <a:fillRect/>
          </a:stretch>
        </p:blipFill>
        <p:spPr>
          <a:xfrm>
            <a:off x="871086" y="1953868"/>
            <a:ext cx="10101714" cy="4420084"/>
          </a:xfrm>
          <a:prstGeom prst="rect">
            <a:avLst/>
          </a:prstGeom>
        </p:spPr>
      </p:pic>
      <p:sp>
        <p:nvSpPr>
          <p:cNvPr id="3" name="Slide Number Placeholder 1">
            <a:extLst>
              <a:ext uri="{FF2B5EF4-FFF2-40B4-BE49-F238E27FC236}">
                <a16:creationId xmlns:a16="http://schemas.microsoft.com/office/drawing/2014/main" id="{DE21DAF9-5F34-5113-BC64-C4FB6CE593D1}"/>
              </a:ext>
            </a:extLst>
          </p:cNvPr>
          <p:cNvSpPr>
            <a:spLocks noGrp="1"/>
          </p:cNvSpPr>
          <p:nvPr>
            <p:ph type="sldNum" sz="quarter" idx="12"/>
          </p:nvPr>
        </p:nvSpPr>
        <p:spPr>
          <a:xfrm>
            <a:off x="11464119" y="6492875"/>
            <a:ext cx="638763"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12</a:t>
            </a:fld>
            <a:endParaRPr lang="en-US" sz="1600"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11481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46FE-E23B-D6B6-256C-6612D453DF2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C7F240B-DEAC-55F1-85BD-F85EA2536762}"/>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45C7F5F2-EB63-0DC0-4D6D-6AB0CBFD2B6D}"/>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Then what’s the problem?</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158DA30B-F1C5-FDE0-202F-A058374A7C0C}"/>
              </a:ext>
            </a:extLst>
          </p:cNvPr>
          <p:cNvSpPr txBox="1"/>
          <p:nvPr/>
        </p:nvSpPr>
        <p:spPr>
          <a:xfrm>
            <a:off x="182881" y="606902"/>
            <a:ext cx="6224833"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Improper actions.</a:t>
            </a:r>
          </a:p>
        </p:txBody>
      </p:sp>
      <p:cxnSp>
        <p:nvCxnSpPr>
          <p:cNvPr id="8" name="Straight Connector 7">
            <a:extLst>
              <a:ext uri="{FF2B5EF4-FFF2-40B4-BE49-F238E27FC236}">
                <a16:creationId xmlns:a16="http://schemas.microsoft.com/office/drawing/2014/main" id="{3BA97106-6A6F-A076-799F-572BE5AA8010}"/>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3FFA868-8780-C970-B134-A9313766AB1B}"/>
              </a:ext>
            </a:extLst>
          </p:cNvPr>
          <p:cNvPicPr>
            <a:picLocks noChangeAspect="1"/>
          </p:cNvPicPr>
          <p:nvPr/>
        </p:nvPicPr>
        <p:blipFill>
          <a:blip r:embed="rId6"/>
          <a:stretch>
            <a:fillRect/>
          </a:stretch>
        </p:blipFill>
        <p:spPr>
          <a:xfrm>
            <a:off x="255758" y="1545136"/>
            <a:ext cx="6268872" cy="3749439"/>
          </a:xfrm>
          <a:prstGeom prst="rect">
            <a:avLst/>
          </a:prstGeom>
        </p:spPr>
      </p:pic>
      <p:sp>
        <p:nvSpPr>
          <p:cNvPr id="6" name="Slide Number Placeholder 1">
            <a:extLst>
              <a:ext uri="{FF2B5EF4-FFF2-40B4-BE49-F238E27FC236}">
                <a16:creationId xmlns:a16="http://schemas.microsoft.com/office/drawing/2014/main" id="{5474DDF0-D8AB-751E-4F07-C9F5318B3CA8}"/>
              </a:ext>
            </a:extLst>
          </p:cNvPr>
          <p:cNvSpPr>
            <a:spLocks noGrp="1"/>
          </p:cNvSpPr>
          <p:nvPr>
            <p:ph type="sldNum" sz="quarter" idx="12"/>
          </p:nvPr>
        </p:nvSpPr>
        <p:spPr>
          <a:xfrm>
            <a:off x="11412983" y="6376867"/>
            <a:ext cx="672882"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13</a:t>
            </a:fld>
            <a:endParaRPr lang="en-US" sz="1600">
              <a:solidFill>
                <a:schemeClr val="bg1">
                  <a:lumMod val="50000"/>
                </a:schemeClr>
              </a:solidFill>
              <a:latin typeface="Franklin Gothic Book" panose="020B0503020102020204" pitchFamily="34" charset="0"/>
            </a:endParaRPr>
          </a:p>
        </p:txBody>
      </p:sp>
      <p:pic>
        <p:nvPicPr>
          <p:cNvPr id="15" name="Roundabout CRASH Animation">
            <a:hlinkClick r:id="" action="ppaction://media"/>
            <a:extLst>
              <a:ext uri="{FF2B5EF4-FFF2-40B4-BE49-F238E27FC236}">
                <a16:creationId xmlns:a16="http://schemas.microsoft.com/office/drawing/2014/main" id="{ECA74902-8CF3-F718-ED59-95BA2A82D36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85987" y="565529"/>
            <a:ext cx="4842782" cy="5811338"/>
          </a:xfrm>
          <a:prstGeom prst="rect">
            <a:avLst/>
          </a:prstGeom>
        </p:spPr>
      </p:pic>
    </p:spTree>
    <p:extLst>
      <p:ext uri="{BB962C8B-B14F-4D97-AF65-F5344CB8AC3E}">
        <p14:creationId xmlns:p14="http://schemas.microsoft.com/office/powerpoint/2010/main" val="16868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8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45EB1-3EF3-309C-30C2-749B6EFD13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D4F140-C862-EF12-D901-BB55F5EFC399}"/>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EEA21ADA-172A-069D-A57F-B39229D61A93}"/>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Research questions?</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C30692EB-3212-522A-19C1-CFA0D4741085}"/>
              </a:ext>
            </a:extLst>
          </p:cNvPr>
          <p:cNvSpPr txBox="1"/>
          <p:nvPr/>
        </p:nvSpPr>
        <p:spPr>
          <a:xfrm>
            <a:off x="182881" y="975398"/>
            <a:ext cx="11896343" cy="4401205"/>
          </a:xfrm>
          <a:prstGeom prst="rect">
            <a:avLst/>
          </a:prstGeom>
          <a:noFill/>
        </p:spPr>
        <p:txBody>
          <a:bodyPr wrap="square">
            <a:spAutoFit/>
          </a:bodyPr>
          <a:lstStyle/>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RQ1:</a:t>
            </a:r>
            <a:r>
              <a:rPr lang="en-US" sz="2800" dirty="0">
                <a:latin typeface="Arial" panose="020B0604020202020204" pitchFamily="34" charset="0"/>
                <a:cs typeface="Arial" panose="020B0604020202020204" pitchFamily="34" charset="0"/>
              </a:rPr>
              <a:t> If roundabouts are generally considered the safest intersection design, what factors are contributing to different types of injuries when crashes occur?</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RQ2:</a:t>
            </a:r>
            <a:r>
              <a:rPr lang="en-US" sz="2800" dirty="0">
                <a:latin typeface="Arial" panose="020B0604020202020204" pitchFamily="34" charset="0"/>
                <a:cs typeface="Arial" panose="020B0604020202020204" pitchFamily="34" charset="0"/>
              </a:rPr>
              <a:t> What distinct clusters or patterns of crash characteristics can be identified within roundabout-related crashes, and how do these clusters relate to injury severity?</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RQ3:</a:t>
            </a:r>
            <a:r>
              <a:rPr lang="en-US" sz="2800" dirty="0">
                <a:latin typeface="Arial" panose="020B0604020202020204" pitchFamily="34" charset="0"/>
                <a:cs typeface="Arial" panose="020B0604020202020204" pitchFamily="34" charset="0"/>
              </a:rPr>
              <a:t> What specific design features or configurations of roundabouts are most closely linked to high-severity crashes?</a:t>
            </a:r>
          </a:p>
        </p:txBody>
      </p:sp>
      <p:cxnSp>
        <p:nvCxnSpPr>
          <p:cNvPr id="8" name="Straight Connector 7">
            <a:extLst>
              <a:ext uri="{FF2B5EF4-FFF2-40B4-BE49-F238E27FC236}">
                <a16:creationId xmlns:a16="http://schemas.microsoft.com/office/drawing/2014/main" id="{3108DF30-AB8B-5E92-7A61-D28FBAD57585}"/>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581B62F3-008A-1E17-9C07-8DE6ECD8ED84}"/>
              </a:ext>
            </a:extLst>
          </p:cNvPr>
          <p:cNvSpPr>
            <a:spLocks noGrp="1"/>
          </p:cNvSpPr>
          <p:nvPr>
            <p:ph type="sldNum" sz="quarter" idx="12"/>
          </p:nvPr>
        </p:nvSpPr>
        <p:spPr>
          <a:xfrm>
            <a:off x="11600597" y="6251362"/>
            <a:ext cx="529581"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14</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20838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7D9A0-FF06-C901-E34D-2670CCCF6E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3D22653-4998-249A-65BE-2C7B4AA8072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364190A2-7C0D-58F8-3793-A8ED6A6060E1}"/>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Literature Review</a:t>
            </a:r>
          </a:p>
        </p:txBody>
      </p:sp>
      <p:cxnSp>
        <p:nvCxnSpPr>
          <p:cNvPr id="8" name="Straight Connector 7">
            <a:extLst>
              <a:ext uri="{FF2B5EF4-FFF2-40B4-BE49-F238E27FC236}">
                <a16:creationId xmlns:a16="http://schemas.microsoft.com/office/drawing/2014/main" id="{17673575-FB8B-AC56-627F-BF5169A286A6}"/>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4CF4A8FA-A60D-07E0-7A1C-5FB067837BC6}"/>
              </a:ext>
            </a:extLst>
          </p:cNvPr>
          <p:cNvSpPr>
            <a:spLocks noGrp="1"/>
          </p:cNvSpPr>
          <p:nvPr>
            <p:ph type="sldNum" sz="quarter" idx="12"/>
          </p:nvPr>
        </p:nvSpPr>
        <p:spPr>
          <a:xfrm>
            <a:off x="11676888" y="6251362"/>
            <a:ext cx="45329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15</a:t>
            </a:fld>
            <a:endParaRPr lang="en-US" sz="1600"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76896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46B96-6C7A-1A23-41EB-24E327109B4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1CE97B-7151-97F8-E739-82331231E11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5D4ED81B-00F3-37A6-E7E8-ED61CC1F23D5}"/>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Keyword co-occurrence network </a:t>
            </a:r>
          </a:p>
        </p:txBody>
      </p:sp>
      <p:cxnSp>
        <p:nvCxnSpPr>
          <p:cNvPr id="8" name="Straight Connector 7">
            <a:extLst>
              <a:ext uri="{FF2B5EF4-FFF2-40B4-BE49-F238E27FC236}">
                <a16:creationId xmlns:a16="http://schemas.microsoft.com/office/drawing/2014/main" id="{3D6F2199-FC0A-85AB-57B8-2CDA50179615}"/>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E5A3B9C1-9BAF-35E3-A0BA-2B8D1BDCE4EA}"/>
              </a:ext>
            </a:extLst>
          </p:cNvPr>
          <p:cNvSpPr>
            <a:spLocks noGrp="1"/>
          </p:cNvSpPr>
          <p:nvPr>
            <p:ph type="sldNum" sz="quarter" idx="12"/>
          </p:nvPr>
        </p:nvSpPr>
        <p:spPr>
          <a:xfrm>
            <a:off x="11600597" y="6251362"/>
            <a:ext cx="529581"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16</a:t>
            </a:fld>
            <a:endParaRPr lang="en-US" sz="1600">
              <a:solidFill>
                <a:schemeClr val="bg1">
                  <a:lumMod val="50000"/>
                </a:schemeClr>
              </a:solidFill>
              <a:latin typeface="Franklin Gothic Book" panose="020B0503020102020204" pitchFamily="34" charset="0"/>
            </a:endParaRPr>
          </a:p>
        </p:txBody>
      </p:sp>
      <p:pic>
        <p:nvPicPr>
          <p:cNvPr id="4" name="Picture 3" descr="A close-up of a network&#10;&#10;AI-generated content may be incorrect.">
            <a:extLst>
              <a:ext uri="{FF2B5EF4-FFF2-40B4-BE49-F238E27FC236}">
                <a16:creationId xmlns:a16="http://schemas.microsoft.com/office/drawing/2014/main" id="{BCF38CBE-EBAE-E4CF-AD2F-FC202301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147" y="825878"/>
            <a:ext cx="7811706" cy="5663940"/>
          </a:xfrm>
          <a:prstGeom prst="rect">
            <a:avLst/>
          </a:prstGeom>
        </p:spPr>
      </p:pic>
    </p:spTree>
    <p:extLst>
      <p:ext uri="{BB962C8B-B14F-4D97-AF65-F5344CB8AC3E}">
        <p14:creationId xmlns:p14="http://schemas.microsoft.com/office/powerpoint/2010/main" val="4004325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C471-D364-7076-386C-BF3A9140A1D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473BCD9-EDA7-B6AA-77EA-416AEC0B699A}"/>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2B495B7A-894F-3C12-8809-2A89292818ED}"/>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Review of previous studies</a:t>
            </a:r>
          </a:p>
        </p:txBody>
      </p:sp>
      <p:cxnSp>
        <p:nvCxnSpPr>
          <p:cNvPr id="8" name="Straight Connector 7">
            <a:extLst>
              <a:ext uri="{FF2B5EF4-FFF2-40B4-BE49-F238E27FC236}">
                <a16:creationId xmlns:a16="http://schemas.microsoft.com/office/drawing/2014/main" id="{D313A735-D6F7-0924-627D-13B7101CB6F0}"/>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B87E030A-3C8A-5A61-2B92-1BEBD46BE07E}"/>
              </a:ext>
            </a:extLst>
          </p:cNvPr>
          <p:cNvSpPr>
            <a:spLocks noGrp="1"/>
          </p:cNvSpPr>
          <p:nvPr>
            <p:ph type="sldNum" sz="quarter" idx="12"/>
          </p:nvPr>
        </p:nvSpPr>
        <p:spPr>
          <a:xfrm>
            <a:off x="11588949" y="6413827"/>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17</a:t>
            </a:fld>
            <a:endParaRPr lang="en-US" sz="1600" dirty="0">
              <a:solidFill>
                <a:schemeClr val="bg1">
                  <a:lumMod val="50000"/>
                </a:schemeClr>
              </a:solidFill>
              <a:latin typeface="Franklin Gothic Book" panose="020B0503020102020204" pitchFamily="34" charset="0"/>
            </a:endParaRPr>
          </a:p>
        </p:txBody>
      </p:sp>
      <p:sp>
        <p:nvSpPr>
          <p:cNvPr id="6" name="TextBox 5">
            <a:extLst>
              <a:ext uri="{FF2B5EF4-FFF2-40B4-BE49-F238E27FC236}">
                <a16:creationId xmlns:a16="http://schemas.microsoft.com/office/drawing/2014/main" id="{3F9C9784-C807-C6DF-1503-C3B7B8740A0C}"/>
              </a:ext>
            </a:extLst>
          </p:cNvPr>
          <p:cNvSpPr txBox="1"/>
          <p:nvPr/>
        </p:nvSpPr>
        <p:spPr>
          <a:xfrm>
            <a:off x="182881" y="975398"/>
            <a:ext cx="11896343" cy="483209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Maji and Ghosh (2025) noted that </a:t>
            </a:r>
            <a:r>
              <a:rPr lang="en-US" sz="2800" b="1" dirty="0">
                <a:latin typeface="Arial" panose="020B0604020202020204" pitchFamily="34" charset="0"/>
                <a:cs typeface="Arial" panose="020B0604020202020204" pitchFamily="34" charset="0"/>
              </a:rPr>
              <a:t>multi-lane roundabouts </a:t>
            </a:r>
            <a:r>
              <a:rPr lang="en-US" sz="2800" dirty="0">
                <a:latin typeface="Arial" panose="020B0604020202020204" pitchFamily="34" charset="0"/>
                <a:cs typeface="Arial" panose="020B0604020202020204" pitchFamily="34" charset="0"/>
              </a:rPr>
              <a:t>are often linked to increased property-damage-only crashes due to </a:t>
            </a:r>
            <a:r>
              <a:rPr lang="en-US" sz="2800" b="1" dirty="0">
                <a:latin typeface="Arial" panose="020B0604020202020204" pitchFamily="34" charset="0"/>
                <a:cs typeface="Arial" panose="020B0604020202020204" pitchFamily="34" charset="0"/>
              </a:rPr>
              <a:t>confusing lane assignments</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poor signage</a:t>
            </a:r>
            <a:r>
              <a:rPr lang="en-US"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Vinayaraj</a:t>
            </a:r>
            <a:r>
              <a:rPr lang="en-US" sz="2800" dirty="0">
                <a:latin typeface="Arial" panose="020B0604020202020204" pitchFamily="34" charset="0"/>
                <a:cs typeface="Arial" panose="020B0604020202020204" pitchFamily="34" charset="0"/>
              </a:rPr>
              <a:t> and Perumal (2023) identified over 11,000 roundabout-related crashes in one year, citing </a:t>
            </a:r>
            <a:r>
              <a:rPr lang="en-US" sz="2800" b="1" dirty="0">
                <a:latin typeface="Arial" panose="020B0604020202020204" pitchFamily="34" charset="0"/>
                <a:cs typeface="Arial" panose="020B0604020202020204" pitchFamily="34" charset="0"/>
              </a:rPr>
              <a:t>driver non-compliance</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high speeds</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complex geometrics </a:t>
            </a:r>
            <a:r>
              <a:rPr lang="en-US" sz="2800" dirty="0">
                <a:latin typeface="Arial" panose="020B0604020202020204" pitchFamily="34" charset="0"/>
                <a:cs typeface="Arial" panose="020B0604020202020204" pitchFamily="34" charset="0"/>
              </a:rPr>
              <a:t>as key contributing factors in urban roundabouts.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err="1">
                <a:latin typeface="Arial" panose="020B0604020202020204" pitchFamily="34" charset="0"/>
                <a:cs typeface="Arial" panose="020B0604020202020204" pitchFamily="34" charset="0"/>
              </a:rPr>
              <a:t>Novat</a:t>
            </a:r>
            <a:r>
              <a:rPr lang="en-US" sz="2800" dirty="0">
                <a:latin typeface="Arial" panose="020B0604020202020204" pitchFamily="34" charset="0"/>
                <a:cs typeface="Arial" panose="020B0604020202020204" pitchFamily="34" charset="0"/>
              </a:rPr>
              <a:t> et al. (2024) observed that </a:t>
            </a:r>
            <a:r>
              <a:rPr lang="en-US" sz="2800" b="1" dirty="0">
                <a:latin typeface="Arial" panose="020B0604020202020204" pitchFamily="34" charset="0"/>
                <a:cs typeface="Arial" panose="020B0604020202020204" pitchFamily="34" charset="0"/>
              </a:rPr>
              <a:t>slip lanes </a:t>
            </a:r>
            <a:r>
              <a:rPr lang="en-US" sz="2800" dirty="0">
                <a:latin typeface="Arial" panose="020B0604020202020204" pitchFamily="34" charset="0"/>
                <a:cs typeface="Arial" panose="020B0604020202020204" pitchFamily="34" charset="0"/>
              </a:rPr>
              <a:t>at roundabouts increase </a:t>
            </a:r>
            <a:r>
              <a:rPr lang="en-US" sz="2800" b="1" dirty="0">
                <a:latin typeface="Arial" panose="020B0604020202020204" pitchFamily="34" charset="0"/>
                <a:cs typeface="Arial" panose="020B0604020202020204" pitchFamily="34" charset="0"/>
              </a:rPr>
              <a:t>vehicle speeds</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pedestrian conflict risks</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4178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A0390-CAF6-70EB-2ECE-31898224550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28C2507-9584-93F7-3D02-961ACAFFC69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A4909C5-51AF-DF7B-0745-E182144542EB}"/>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Review of previous studies</a:t>
            </a:r>
          </a:p>
        </p:txBody>
      </p:sp>
      <p:cxnSp>
        <p:nvCxnSpPr>
          <p:cNvPr id="8" name="Straight Connector 7">
            <a:extLst>
              <a:ext uri="{FF2B5EF4-FFF2-40B4-BE49-F238E27FC236}">
                <a16:creationId xmlns:a16="http://schemas.microsoft.com/office/drawing/2014/main" id="{8C49D616-CF2D-E2FE-7F05-6CE28307FACC}"/>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B6C30A46-363B-18B5-0F58-F17C8540540A}"/>
              </a:ext>
            </a:extLst>
          </p:cNvPr>
          <p:cNvSpPr>
            <a:spLocks noGrp="1"/>
          </p:cNvSpPr>
          <p:nvPr>
            <p:ph type="sldNum" sz="quarter" idx="12"/>
          </p:nvPr>
        </p:nvSpPr>
        <p:spPr>
          <a:xfrm>
            <a:off x="11588949" y="6413827"/>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18</a:t>
            </a:fld>
            <a:endParaRPr lang="en-US" sz="1600" dirty="0">
              <a:solidFill>
                <a:schemeClr val="bg1">
                  <a:lumMod val="50000"/>
                </a:schemeClr>
              </a:solidFill>
              <a:latin typeface="Franklin Gothic Book" panose="020B0503020102020204" pitchFamily="34" charset="0"/>
            </a:endParaRPr>
          </a:p>
        </p:txBody>
      </p:sp>
      <p:sp>
        <p:nvSpPr>
          <p:cNvPr id="6" name="TextBox 5">
            <a:extLst>
              <a:ext uri="{FF2B5EF4-FFF2-40B4-BE49-F238E27FC236}">
                <a16:creationId xmlns:a16="http://schemas.microsoft.com/office/drawing/2014/main" id="{038927CF-E87F-5115-A7E8-2353F300CCE7}"/>
              </a:ext>
            </a:extLst>
          </p:cNvPr>
          <p:cNvSpPr txBox="1"/>
          <p:nvPr/>
        </p:nvSpPr>
        <p:spPr>
          <a:xfrm>
            <a:off x="182881" y="975398"/>
            <a:ext cx="11896343" cy="526297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Singleton et al. (2024) found that most </a:t>
            </a:r>
            <a:r>
              <a:rPr lang="en-US" sz="2800" b="1" dirty="0">
                <a:latin typeface="Arial" panose="020B0604020202020204" pitchFamily="34" charset="0"/>
                <a:cs typeface="Arial" panose="020B0604020202020204" pitchFamily="34" charset="0"/>
              </a:rPr>
              <a:t>cyclists feel unsafe </a:t>
            </a:r>
            <a:r>
              <a:rPr lang="en-US" sz="2800" dirty="0">
                <a:latin typeface="Arial" panose="020B0604020202020204" pitchFamily="34" charset="0"/>
                <a:cs typeface="Arial" panose="020B0604020202020204" pitchFamily="34" charset="0"/>
              </a:rPr>
              <a:t>navigating roundabouts, particularly </a:t>
            </a:r>
            <a:r>
              <a:rPr lang="en-US" sz="2800" b="1" dirty="0">
                <a:latin typeface="Arial" panose="020B0604020202020204" pitchFamily="34" charset="0"/>
                <a:cs typeface="Arial" panose="020B0604020202020204" pitchFamily="34" charset="0"/>
              </a:rPr>
              <a:t>multi-lane designs.</a:t>
            </a:r>
          </a:p>
          <a:p>
            <a:pPr marL="457200" indent="-457200">
              <a:buFont typeface="Arial" panose="020B0604020202020204" pitchFamily="34" charset="0"/>
              <a:buChar char="•"/>
            </a:pPr>
            <a:endParaRPr lang="en-US" sz="28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Savolainen et al. (2023) reported that drivers often </a:t>
            </a:r>
            <a:r>
              <a:rPr lang="en-US" sz="2800" b="1" dirty="0">
                <a:latin typeface="Arial" panose="020B0604020202020204" pitchFamily="34" charset="0"/>
                <a:cs typeface="Arial" panose="020B0604020202020204" pitchFamily="34" charset="0"/>
              </a:rPr>
              <a:t>fail to yield </a:t>
            </a:r>
            <a:r>
              <a:rPr lang="en-US" sz="2800" dirty="0">
                <a:latin typeface="Arial" panose="020B0604020202020204" pitchFamily="34" charset="0"/>
                <a:cs typeface="Arial" panose="020B0604020202020204" pitchFamily="34" charset="0"/>
              </a:rPr>
              <a:t>to circulating vehicles and pedestrians, especially in high-speed or freeway-adjacent roundabouts, leading to increased entry and crossing conflicts.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Polders et al. (2015) found that a large portion of roundabout crashes in Belgium involved </a:t>
            </a:r>
            <a:r>
              <a:rPr lang="en-US" sz="2800" b="1" dirty="0">
                <a:latin typeface="Arial" panose="020B0604020202020204" pitchFamily="34" charset="0"/>
                <a:cs typeface="Arial" panose="020B0604020202020204" pitchFamily="34" charset="0"/>
              </a:rPr>
              <a:t>entry collisions</a:t>
            </a:r>
            <a:r>
              <a:rPr lang="en-US" sz="2800" dirty="0">
                <a:latin typeface="Arial" panose="020B0604020202020204" pitchFamily="34" charset="0"/>
                <a:cs typeface="Arial" panose="020B0604020202020204" pitchFamily="34" charset="0"/>
              </a:rPr>
              <a:t>, often under conditions of </a:t>
            </a:r>
            <a:r>
              <a:rPr lang="en-US" sz="2800" b="1" dirty="0">
                <a:latin typeface="Arial" panose="020B0604020202020204" pitchFamily="34" charset="0"/>
                <a:cs typeface="Arial" panose="020B0604020202020204" pitchFamily="34" charset="0"/>
              </a:rPr>
              <a:t>poor visibility</a:t>
            </a:r>
            <a:r>
              <a:rPr lang="en-US" sz="2800" dirty="0">
                <a:latin typeface="Arial" panose="020B0604020202020204" pitchFamily="34" charset="0"/>
                <a:cs typeface="Arial" panose="020B0604020202020204" pitchFamily="34" charset="0"/>
              </a:rPr>
              <a:t> or </a:t>
            </a:r>
            <a:r>
              <a:rPr lang="en-US" sz="2800" b="1" dirty="0">
                <a:latin typeface="Arial" panose="020B0604020202020204" pitchFamily="34" charset="0"/>
                <a:cs typeface="Arial" panose="020B0604020202020204" pitchFamily="34" charset="0"/>
              </a:rPr>
              <a:t>misleading geometric cues</a:t>
            </a:r>
            <a:r>
              <a:rPr lang="en-US" sz="2800" dirty="0">
                <a:latin typeface="Arial" panose="020B0604020202020204" pitchFamily="34" charset="0"/>
                <a:cs typeface="Arial" panose="020B0604020202020204" pitchFamily="34" charset="0"/>
              </a:rPr>
              <a:t>, highlighting design limitations.</a:t>
            </a:r>
          </a:p>
        </p:txBody>
      </p:sp>
    </p:spTree>
    <p:extLst>
      <p:ext uri="{BB962C8B-B14F-4D97-AF65-F5344CB8AC3E}">
        <p14:creationId xmlns:p14="http://schemas.microsoft.com/office/powerpoint/2010/main" val="343410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1C9AA-4757-929A-01C3-B9FD058D7EA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DF9A310-1114-70F9-734F-D3379103D8FC}"/>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43A88C83-7BC0-55F7-CF5E-01A9EDC55B40}"/>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Research gaps</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6CCD9D36-78EA-BFDB-C39A-140FFFD83BA5}"/>
              </a:ext>
            </a:extLst>
          </p:cNvPr>
          <p:cNvSpPr txBox="1"/>
          <p:nvPr/>
        </p:nvSpPr>
        <p:spPr>
          <a:xfrm>
            <a:off x="182881" y="681966"/>
            <a:ext cx="11896343" cy="526297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Gap remains in investigating </a:t>
            </a:r>
            <a:r>
              <a:rPr lang="en-US" sz="2800" b="1" dirty="0">
                <a:latin typeface="Arial" panose="020B0604020202020204" pitchFamily="34" charset="0"/>
                <a:cs typeface="Arial" panose="020B0604020202020204" pitchFamily="34" charset="0"/>
              </a:rPr>
              <a:t>crash characteristics</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person behavior</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roadway and environmental factors </a:t>
            </a:r>
            <a:r>
              <a:rPr lang="en-US" sz="2800" dirty="0">
                <a:latin typeface="Arial" panose="020B0604020202020204" pitchFamily="34" charset="0"/>
                <a:cs typeface="Arial" panose="020B0604020202020204" pitchFamily="34" charset="0"/>
              </a:rPr>
              <a:t>to examine the roundabout crashes.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Most previous studies use </a:t>
            </a:r>
            <a:r>
              <a:rPr lang="en-US" sz="2800" b="1" dirty="0">
                <a:latin typeface="Arial" panose="020B0604020202020204" pitchFamily="34" charset="0"/>
                <a:cs typeface="Arial" panose="020B0604020202020204" pitchFamily="34" charset="0"/>
              </a:rPr>
              <a:t>regression-based</a:t>
            </a:r>
            <a:r>
              <a:rPr lang="en-US" sz="2800" dirty="0">
                <a:latin typeface="Arial" panose="020B0604020202020204" pitchFamily="34" charset="0"/>
                <a:cs typeface="Arial" panose="020B0604020202020204" pitchFamily="34" charset="0"/>
              </a:rPr>
              <a:t> or aggregated models that may miss complex interactions among crash variables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Limited use of clustering techniques like </a:t>
            </a:r>
            <a:r>
              <a:rPr lang="en-US" sz="2800" b="1" dirty="0">
                <a:latin typeface="Arial" panose="020B0604020202020204" pitchFamily="34" charset="0"/>
                <a:cs typeface="Arial" panose="020B0604020202020204" pitchFamily="34" charset="0"/>
              </a:rPr>
              <a:t>Cluster Correspondence Analysis</a:t>
            </a:r>
            <a:r>
              <a:rPr lang="en-US" sz="2800" dirty="0">
                <a:latin typeface="Arial" panose="020B0604020202020204" pitchFamily="34" charset="0"/>
                <a:cs typeface="Arial" panose="020B0604020202020204" pitchFamily="34" charset="0"/>
              </a:rPr>
              <a:t> (CCA) to uncover hidden patterns in roundabout crashes.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Few studies integrate explainable machine learning approaches such as </a:t>
            </a:r>
            <a:r>
              <a:rPr lang="en-US" sz="2800" b="1" dirty="0">
                <a:latin typeface="Arial" panose="020B0604020202020204" pitchFamily="34" charset="0"/>
                <a:cs typeface="Arial" panose="020B0604020202020204" pitchFamily="34" charset="0"/>
              </a:rPr>
              <a:t>SHAP</a:t>
            </a:r>
            <a:r>
              <a:rPr lang="en-US" sz="2800" dirty="0">
                <a:latin typeface="Arial" panose="020B0604020202020204" pitchFamily="34" charset="0"/>
                <a:cs typeface="Arial" panose="020B0604020202020204" pitchFamily="34" charset="0"/>
              </a:rPr>
              <a:t> to interpret variable influence on crash severity.</a:t>
            </a:r>
          </a:p>
        </p:txBody>
      </p:sp>
      <p:cxnSp>
        <p:nvCxnSpPr>
          <p:cNvPr id="8" name="Straight Connector 7">
            <a:extLst>
              <a:ext uri="{FF2B5EF4-FFF2-40B4-BE49-F238E27FC236}">
                <a16:creationId xmlns:a16="http://schemas.microsoft.com/office/drawing/2014/main" id="{DEDD97B8-0BF9-3AEC-9C0D-E6DB1A70078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A7E1527-1D6D-6207-6716-C5670B832F48}"/>
              </a:ext>
            </a:extLst>
          </p:cNvPr>
          <p:cNvSpPr>
            <a:spLocks noGrp="1"/>
          </p:cNvSpPr>
          <p:nvPr>
            <p:ph type="sldNum" sz="quarter" idx="12"/>
          </p:nvPr>
        </p:nvSpPr>
        <p:spPr>
          <a:xfrm>
            <a:off x="11470943" y="6251362"/>
            <a:ext cx="659235"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19</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47251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EB3E7-8568-168D-A9A0-6DC45415FBAD}"/>
              </a:ext>
            </a:extLst>
          </p:cNvPr>
          <p:cNvSpPr>
            <a:spLocks noGrp="1"/>
          </p:cNvSpPr>
          <p:nvPr>
            <p:ph type="sldNum" sz="quarter" idx="12"/>
          </p:nvPr>
        </p:nvSpPr>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8F38E541-6681-7C3F-CDE7-CCD742471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96247"/>
            <a:ext cx="12192000" cy="191434"/>
          </a:xfrm>
          <a:prstGeom prst="rect">
            <a:avLst/>
          </a:prstGeom>
        </p:spPr>
      </p:pic>
      <p:sp>
        <p:nvSpPr>
          <p:cNvPr id="83" name="Rectangle 104">
            <a:extLst>
              <a:ext uri="{FF2B5EF4-FFF2-40B4-BE49-F238E27FC236}">
                <a16:creationId xmlns:a16="http://schemas.microsoft.com/office/drawing/2014/main" id="{95212676-CA9B-714E-058B-CF33E85BF82D}"/>
              </a:ext>
            </a:extLst>
          </p:cNvPr>
          <p:cNvSpPr>
            <a:spLocks noChangeArrowheads="1"/>
          </p:cNvSpPr>
          <p:nvPr/>
        </p:nvSpPr>
        <p:spPr bwMode="auto">
          <a:xfrm>
            <a:off x="3422561" y="197158"/>
            <a:ext cx="14462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000">
              <a:latin typeface="Franklin Gothic Book" panose="020B0503020102020204" pitchFamily="34" charset="0"/>
            </a:endParaRPr>
          </a:p>
        </p:txBody>
      </p:sp>
      <p:sp>
        <p:nvSpPr>
          <p:cNvPr id="7" name="TextBox 6">
            <a:extLst>
              <a:ext uri="{FF2B5EF4-FFF2-40B4-BE49-F238E27FC236}">
                <a16:creationId xmlns:a16="http://schemas.microsoft.com/office/drawing/2014/main" id="{360CE1D1-7C28-02A7-1581-AF07988B6038}"/>
              </a:ext>
            </a:extLst>
          </p:cNvPr>
          <p:cNvSpPr txBox="1"/>
          <p:nvPr/>
        </p:nvSpPr>
        <p:spPr>
          <a:xfrm>
            <a:off x="3195694" y="393619"/>
            <a:ext cx="8731044"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Background</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Problem statement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Literature review</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Data description</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Methodology</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Results and Discussion</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Conclusion</a:t>
            </a:r>
          </a:p>
        </p:txBody>
      </p:sp>
      <p:sp>
        <p:nvSpPr>
          <p:cNvPr id="3" name="TextBox 2">
            <a:extLst>
              <a:ext uri="{FF2B5EF4-FFF2-40B4-BE49-F238E27FC236}">
                <a16:creationId xmlns:a16="http://schemas.microsoft.com/office/drawing/2014/main" id="{667810C7-7FF7-98EB-BF9A-63E1F8C2D5D5}"/>
              </a:ext>
            </a:extLst>
          </p:cNvPr>
          <p:cNvSpPr txBox="1"/>
          <p:nvPr/>
        </p:nvSpPr>
        <p:spPr>
          <a:xfrm>
            <a:off x="259444" y="397213"/>
            <a:ext cx="2446049" cy="584775"/>
          </a:xfrm>
          <a:prstGeom prst="rect">
            <a:avLst/>
          </a:prstGeom>
          <a:noFill/>
        </p:spPr>
        <p:txBody>
          <a:bodyPr wrap="square" rtlCol="0">
            <a:spAutoFit/>
          </a:bodyPr>
          <a:lstStyle/>
          <a:p>
            <a:r>
              <a:rPr lang="en-US" sz="3200" b="1" dirty="0">
                <a:solidFill>
                  <a:schemeClr val="bg1"/>
                </a:solidFill>
                <a:latin typeface="Franklin Gothic Medium" panose="020B0603020102020204" pitchFamily="34" charset="0"/>
              </a:rPr>
              <a:t>Outline</a:t>
            </a:r>
            <a:endParaRPr lang="en-US" sz="28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742160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E013-B30E-675D-4D96-1A49976422D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902BC9A-150A-A01C-4AC2-461274ABAA9E}"/>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0B1F1C97-142F-C5FC-0CB9-AF86FC649DF8}"/>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Research gaps</a:t>
            </a:r>
            <a:endParaRPr lang="en-US" sz="2800" dirty="0">
              <a:solidFill>
                <a:srgbClr val="68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94471968-E021-800C-5095-15211F21D80A}"/>
              </a:ext>
            </a:extLst>
          </p:cNvPr>
          <p:cNvSpPr txBox="1"/>
          <p:nvPr/>
        </p:nvSpPr>
        <p:spPr>
          <a:xfrm>
            <a:off x="182881" y="681966"/>
            <a:ext cx="11896343" cy="3970318"/>
          </a:xfrm>
          <a:prstGeom prst="rect">
            <a:avLst/>
          </a:prstGeom>
          <a:noFill/>
        </p:spPr>
        <p:txBody>
          <a:bodyPr wrap="square">
            <a:spAutoFit/>
          </a:bodyPr>
          <a:lstStyle/>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Crash narratives </a:t>
            </a:r>
            <a:r>
              <a:rPr lang="en-US" sz="2800" dirty="0">
                <a:latin typeface="Arial" panose="020B0604020202020204" pitchFamily="34" charset="0"/>
                <a:cs typeface="Arial" panose="020B0604020202020204" pitchFamily="34" charset="0"/>
              </a:rPr>
              <a:t>are often overlooked in severity analysis, missing real-world behavioral and contextual insights.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Prior research has not adequately linked crash patterns with roadway features like </a:t>
            </a:r>
            <a:r>
              <a:rPr lang="en-US" sz="2800" b="1" dirty="0">
                <a:latin typeface="Arial" panose="020B0604020202020204" pitchFamily="34" charset="0"/>
                <a:cs typeface="Arial" panose="020B0604020202020204" pitchFamily="34" charset="0"/>
              </a:rPr>
              <a:t>entry design, number of lanes, or traffic control types</a:t>
            </a:r>
            <a:r>
              <a:rPr lang="en-US"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combined impact of </a:t>
            </a:r>
            <a:r>
              <a:rPr lang="en-US" sz="2800" b="1" dirty="0">
                <a:latin typeface="Arial" panose="020B0604020202020204" pitchFamily="34" charset="0"/>
                <a:cs typeface="Arial" panose="020B0604020202020204" pitchFamily="34" charset="0"/>
              </a:rPr>
              <a:t>environmental, geometric, and behavioral factors</a:t>
            </a:r>
            <a:r>
              <a:rPr lang="en-US" sz="2800" dirty="0">
                <a:latin typeface="Arial" panose="020B0604020202020204" pitchFamily="34" charset="0"/>
                <a:cs typeface="Arial" panose="020B0604020202020204" pitchFamily="34" charset="0"/>
              </a:rPr>
              <a:t> on injury severity within roundabouts remains insufficiently addressed.</a:t>
            </a:r>
          </a:p>
        </p:txBody>
      </p:sp>
      <p:cxnSp>
        <p:nvCxnSpPr>
          <p:cNvPr id="8" name="Straight Connector 7">
            <a:extLst>
              <a:ext uri="{FF2B5EF4-FFF2-40B4-BE49-F238E27FC236}">
                <a16:creationId xmlns:a16="http://schemas.microsoft.com/office/drawing/2014/main" id="{AAA254DD-F342-28E2-63AE-9AC70B45D6B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E21EE193-BF82-CF9C-C8FB-95A960E2C61C}"/>
              </a:ext>
            </a:extLst>
          </p:cNvPr>
          <p:cNvSpPr>
            <a:spLocks noGrp="1"/>
          </p:cNvSpPr>
          <p:nvPr>
            <p:ph type="sldNum" sz="quarter" idx="12"/>
          </p:nvPr>
        </p:nvSpPr>
        <p:spPr>
          <a:xfrm>
            <a:off x="11470943" y="6251362"/>
            <a:ext cx="659235"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20</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7041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DFABB-4994-7A19-9DFC-342CE7766F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F2E6127-B3CE-AD3D-EABA-88F827C8AA5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8D9B0C54-E94D-77DE-EFAE-D5DC0893199F}"/>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Data Description</a:t>
            </a:r>
          </a:p>
        </p:txBody>
      </p:sp>
      <p:cxnSp>
        <p:nvCxnSpPr>
          <p:cNvPr id="8" name="Straight Connector 7">
            <a:extLst>
              <a:ext uri="{FF2B5EF4-FFF2-40B4-BE49-F238E27FC236}">
                <a16:creationId xmlns:a16="http://schemas.microsoft.com/office/drawing/2014/main" id="{20910DDC-CB1D-7AB9-4AE9-045C4157786C}"/>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19CDE9D2-BC8E-74D9-1725-7A848F767663}"/>
              </a:ext>
            </a:extLst>
          </p:cNvPr>
          <p:cNvSpPr>
            <a:spLocks noGrp="1"/>
          </p:cNvSpPr>
          <p:nvPr>
            <p:ph type="sldNum" sz="quarter" idx="12"/>
          </p:nvPr>
        </p:nvSpPr>
        <p:spPr>
          <a:xfrm>
            <a:off x="11622024" y="6251362"/>
            <a:ext cx="508154"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21</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225852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77796-8CFD-B417-6A1B-DC9B32BF8AA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42F4B3-74B4-C953-EC22-74347B6DD195}"/>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BD3E22BD-024B-D445-265A-02A3393AD8FE}"/>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Study location</a:t>
            </a:r>
          </a:p>
        </p:txBody>
      </p:sp>
      <p:sp>
        <p:nvSpPr>
          <p:cNvPr id="7" name="TextBox 6">
            <a:extLst>
              <a:ext uri="{FF2B5EF4-FFF2-40B4-BE49-F238E27FC236}">
                <a16:creationId xmlns:a16="http://schemas.microsoft.com/office/drawing/2014/main" id="{E009D027-52CD-16F5-A0AD-06F413B23D2E}"/>
              </a:ext>
            </a:extLst>
          </p:cNvPr>
          <p:cNvSpPr txBox="1"/>
          <p:nvPr/>
        </p:nvSpPr>
        <p:spPr>
          <a:xfrm>
            <a:off x="182881" y="681966"/>
            <a:ext cx="11896343" cy="3970318"/>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dataset includes five years (2017-2021) of roundabout crash data from Ohio.</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6,448 crashes that include Fatal/Severe injury crashes, Moderate/Minor injury crashes, and Property damage crashes. </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Variables that represent geometric data, vehicle characteristics, crash characteristics, roadway and environmental conditions were considered.</a:t>
            </a:r>
          </a:p>
        </p:txBody>
      </p:sp>
      <p:cxnSp>
        <p:nvCxnSpPr>
          <p:cNvPr id="8" name="Straight Connector 7">
            <a:extLst>
              <a:ext uri="{FF2B5EF4-FFF2-40B4-BE49-F238E27FC236}">
                <a16:creationId xmlns:a16="http://schemas.microsoft.com/office/drawing/2014/main" id="{8C7F3903-4381-9309-F55B-74E609422C94}"/>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DC7DA445-626D-B5E1-2AF7-989D33714AA4}"/>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22</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17563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E9F0C-5588-D054-9D47-0E08054DC0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17E5277-A01C-3CD6-3E08-7FF7ECA7F91E}"/>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C6A7D469-0344-0135-6CBD-29B7669DABF0}"/>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Crash distribution</a:t>
            </a:r>
          </a:p>
        </p:txBody>
      </p:sp>
      <p:cxnSp>
        <p:nvCxnSpPr>
          <p:cNvPr id="8" name="Straight Connector 7">
            <a:extLst>
              <a:ext uri="{FF2B5EF4-FFF2-40B4-BE49-F238E27FC236}">
                <a16:creationId xmlns:a16="http://schemas.microsoft.com/office/drawing/2014/main" id="{A6037938-92CC-B1CC-6231-CC3482EA4D0C}"/>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C18D290-F99A-248D-8994-B7A10696525F}"/>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23</a:t>
            </a:fld>
            <a:endParaRPr lang="en-US" sz="1600">
              <a:solidFill>
                <a:schemeClr val="bg1">
                  <a:lumMod val="50000"/>
                </a:schemeClr>
              </a:solidFill>
              <a:latin typeface="Franklin Gothic Book" panose="020B0503020102020204" pitchFamily="34" charset="0"/>
            </a:endParaRPr>
          </a:p>
        </p:txBody>
      </p:sp>
      <p:pic>
        <p:nvPicPr>
          <p:cNvPr id="4" name="Picture 3" descr="A map with a map of the state&#10;&#10;AI-generated content may be incorrect.">
            <a:extLst>
              <a:ext uri="{FF2B5EF4-FFF2-40B4-BE49-F238E27FC236}">
                <a16:creationId xmlns:a16="http://schemas.microsoft.com/office/drawing/2014/main" id="{2825E004-51E2-D7F1-63AB-999AC4F924F8}"/>
              </a:ext>
            </a:extLst>
          </p:cNvPr>
          <p:cNvPicPr>
            <a:picLocks noChangeAspect="1"/>
          </p:cNvPicPr>
          <p:nvPr/>
        </p:nvPicPr>
        <p:blipFill>
          <a:blip r:embed="rId3"/>
          <a:stretch>
            <a:fillRect/>
          </a:stretch>
        </p:blipFill>
        <p:spPr>
          <a:xfrm>
            <a:off x="2216727" y="697897"/>
            <a:ext cx="7163283" cy="5793144"/>
          </a:xfrm>
          <a:prstGeom prst="rect">
            <a:avLst/>
          </a:prstGeom>
        </p:spPr>
      </p:pic>
      <p:sp>
        <p:nvSpPr>
          <p:cNvPr id="9" name="TextBox 8">
            <a:extLst>
              <a:ext uri="{FF2B5EF4-FFF2-40B4-BE49-F238E27FC236}">
                <a16:creationId xmlns:a16="http://schemas.microsoft.com/office/drawing/2014/main" id="{411D9298-9E5C-004C-A61C-D4312D4E585D}"/>
              </a:ext>
            </a:extLst>
          </p:cNvPr>
          <p:cNvSpPr txBox="1"/>
          <p:nvPr/>
        </p:nvSpPr>
        <p:spPr>
          <a:xfrm>
            <a:off x="475690" y="6491041"/>
            <a:ext cx="428103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Link: </a:t>
            </a:r>
            <a:r>
              <a:rPr lang="en-US" sz="1600" dirty="0">
                <a:latin typeface="Arial" panose="020B0604020202020204" pitchFamily="34" charset="0"/>
                <a:cs typeface="Arial" panose="020B0604020202020204" pitchFamily="34" charset="0"/>
                <a:hlinkClick r:id="rId4"/>
              </a:rPr>
              <a:t>https://roundabout-crashes.vercel.app/</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37789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1FFF-056B-59B9-AD68-8E6CCA2166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F2B8D4-418D-787A-32CA-5F1C70C4C8EC}"/>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FC55018-81A5-8932-F51E-30058161E0D6}"/>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Methodology</a:t>
            </a:r>
          </a:p>
        </p:txBody>
      </p:sp>
      <p:cxnSp>
        <p:nvCxnSpPr>
          <p:cNvPr id="8" name="Straight Connector 7">
            <a:extLst>
              <a:ext uri="{FF2B5EF4-FFF2-40B4-BE49-F238E27FC236}">
                <a16:creationId xmlns:a16="http://schemas.microsoft.com/office/drawing/2014/main" id="{57177A3B-8E5E-53EC-CA43-72D9C62B3247}"/>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0397E982-CA27-3A3E-D41A-DABA5292BB85}"/>
              </a:ext>
            </a:extLst>
          </p:cNvPr>
          <p:cNvSpPr>
            <a:spLocks noGrp="1"/>
          </p:cNvSpPr>
          <p:nvPr>
            <p:ph type="sldNum" sz="quarter" idx="12"/>
          </p:nvPr>
        </p:nvSpPr>
        <p:spPr>
          <a:xfrm>
            <a:off x="11640312" y="6251362"/>
            <a:ext cx="489866"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24</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93126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A9D09-9EDB-D7DE-124B-B56DA04056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319EC59-EC1B-2A6D-1BDC-BE7A8704415F}"/>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59CF653B-F85A-B137-498F-2D1767156BFA}"/>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Study design</a:t>
            </a:r>
          </a:p>
        </p:txBody>
      </p:sp>
      <p:cxnSp>
        <p:nvCxnSpPr>
          <p:cNvPr id="8" name="Straight Connector 7">
            <a:extLst>
              <a:ext uri="{FF2B5EF4-FFF2-40B4-BE49-F238E27FC236}">
                <a16:creationId xmlns:a16="http://schemas.microsoft.com/office/drawing/2014/main" id="{4F3F618C-13B3-F061-78DC-9B83E91BA143}"/>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C87A826-3B9F-40A3-7403-403992AFA810}"/>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25</a:t>
            </a:fld>
            <a:endParaRPr lang="en-US" sz="1600">
              <a:solidFill>
                <a:schemeClr val="bg1">
                  <a:lumMod val="50000"/>
                </a:schemeClr>
              </a:solidFill>
              <a:latin typeface="Franklin Gothic Book" panose="020B0503020102020204" pitchFamily="34" charset="0"/>
            </a:endParaRPr>
          </a:p>
        </p:txBody>
      </p:sp>
      <p:sp>
        <p:nvSpPr>
          <p:cNvPr id="6" name="TextBox 5">
            <a:extLst>
              <a:ext uri="{FF2B5EF4-FFF2-40B4-BE49-F238E27FC236}">
                <a16:creationId xmlns:a16="http://schemas.microsoft.com/office/drawing/2014/main" id="{661C200F-4B60-827E-2C9F-0A5F02506299}"/>
              </a:ext>
            </a:extLst>
          </p:cNvPr>
          <p:cNvSpPr txBox="1"/>
          <p:nvPr/>
        </p:nvSpPr>
        <p:spPr>
          <a:xfrm>
            <a:off x="5777383" y="971225"/>
            <a:ext cx="1874905" cy="523220"/>
          </a:xfrm>
          <a:prstGeom prst="rect">
            <a:avLst/>
          </a:prstGeom>
          <a:noFill/>
          <a:ln>
            <a:solidFill>
              <a:schemeClr val="accent1"/>
            </a:solidFill>
            <a:prstDash val="sysDot"/>
          </a:ln>
        </p:spPr>
        <p:txBody>
          <a:bodyPr wrap="square" rtlCol="0">
            <a:spAutoFit/>
          </a:bodyPr>
          <a:lstStyle>
            <a:defPPr>
              <a:defRPr lang="en-US"/>
            </a:defPPr>
            <a:lvl1pPr algn="ctr">
              <a:defRPr sz="1600">
                <a:latin typeface="Times New Roman" panose="02020603050405020304" pitchFamily="18" charset="0"/>
                <a:cs typeface="Times New Roman" panose="02020603050405020304" pitchFamily="18" charset="0"/>
              </a:defRPr>
            </a:lvl1pPr>
          </a:lstStyle>
          <a:p>
            <a:r>
              <a:rPr lang="en-US" sz="2800" dirty="0"/>
              <a:t>CCA</a:t>
            </a:r>
          </a:p>
        </p:txBody>
      </p:sp>
      <p:sp>
        <p:nvSpPr>
          <p:cNvPr id="7" name="TextBox 6">
            <a:extLst>
              <a:ext uri="{FF2B5EF4-FFF2-40B4-BE49-F238E27FC236}">
                <a16:creationId xmlns:a16="http://schemas.microsoft.com/office/drawing/2014/main" id="{14A71C2A-D4CF-4723-9637-41B3B9EF73E1}"/>
              </a:ext>
            </a:extLst>
          </p:cNvPr>
          <p:cNvSpPr txBox="1"/>
          <p:nvPr/>
        </p:nvSpPr>
        <p:spPr>
          <a:xfrm>
            <a:off x="5777384" y="1716770"/>
            <a:ext cx="1874904"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Clusters</a:t>
            </a:r>
          </a:p>
        </p:txBody>
      </p:sp>
      <p:sp>
        <p:nvSpPr>
          <p:cNvPr id="32" name="TextBox 31">
            <a:extLst>
              <a:ext uri="{FF2B5EF4-FFF2-40B4-BE49-F238E27FC236}">
                <a16:creationId xmlns:a16="http://schemas.microsoft.com/office/drawing/2014/main" id="{611DC5B9-9D1D-A2EB-E45D-21141CCFF885}"/>
              </a:ext>
            </a:extLst>
          </p:cNvPr>
          <p:cNvSpPr txBox="1"/>
          <p:nvPr/>
        </p:nvSpPr>
        <p:spPr>
          <a:xfrm>
            <a:off x="6002570" y="2934311"/>
            <a:ext cx="1424530"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SHAP</a:t>
            </a:r>
          </a:p>
        </p:txBody>
      </p:sp>
      <p:cxnSp>
        <p:nvCxnSpPr>
          <p:cNvPr id="33" name="Straight Connector 32">
            <a:extLst>
              <a:ext uri="{FF2B5EF4-FFF2-40B4-BE49-F238E27FC236}">
                <a16:creationId xmlns:a16="http://schemas.microsoft.com/office/drawing/2014/main" id="{9958F2F2-BF97-4F9E-B9F6-741C2221EFC2}"/>
              </a:ext>
            </a:extLst>
          </p:cNvPr>
          <p:cNvCxnSpPr>
            <a:cxnSpLocks/>
            <a:stCxn id="6" idx="2"/>
            <a:endCxn id="7" idx="0"/>
          </p:cNvCxnSpPr>
          <p:nvPr/>
        </p:nvCxnSpPr>
        <p:spPr>
          <a:xfrm>
            <a:off x="6714836" y="1494445"/>
            <a:ext cx="0" cy="222325"/>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B997F19-7FCB-92E9-E8E9-D8AC756AFC9E}"/>
              </a:ext>
            </a:extLst>
          </p:cNvPr>
          <p:cNvSpPr txBox="1"/>
          <p:nvPr/>
        </p:nvSpPr>
        <p:spPr>
          <a:xfrm>
            <a:off x="1365274" y="1353233"/>
            <a:ext cx="2901542" cy="523220"/>
          </a:xfrm>
          <a:prstGeom prst="rect">
            <a:avLst/>
          </a:prstGeom>
          <a:solidFill>
            <a:schemeClr val="tx2">
              <a:lumMod val="10000"/>
              <a:lumOff val="9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Clustering</a:t>
            </a:r>
          </a:p>
        </p:txBody>
      </p:sp>
      <p:sp>
        <p:nvSpPr>
          <p:cNvPr id="35" name="TextBox 34">
            <a:extLst>
              <a:ext uri="{FF2B5EF4-FFF2-40B4-BE49-F238E27FC236}">
                <a16:creationId xmlns:a16="http://schemas.microsoft.com/office/drawing/2014/main" id="{63603864-D8A5-CD46-24E3-D9BD8147EB20}"/>
              </a:ext>
            </a:extLst>
          </p:cNvPr>
          <p:cNvSpPr txBox="1"/>
          <p:nvPr/>
        </p:nvSpPr>
        <p:spPr>
          <a:xfrm>
            <a:off x="1365274" y="2955324"/>
            <a:ext cx="2901542" cy="523220"/>
          </a:xfrm>
          <a:prstGeom prst="rect">
            <a:avLst/>
          </a:prstGeom>
          <a:solidFill>
            <a:schemeClr val="tx2">
              <a:lumMod val="10000"/>
              <a:lumOff val="9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Interpretation</a:t>
            </a:r>
          </a:p>
        </p:txBody>
      </p:sp>
      <p:sp>
        <p:nvSpPr>
          <p:cNvPr id="36" name="TextBox 35">
            <a:extLst>
              <a:ext uri="{FF2B5EF4-FFF2-40B4-BE49-F238E27FC236}">
                <a16:creationId xmlns:a16="http://schemas.microsoft.com/office/drawing/2014/main" id="{A287DCAA-20B2-72D0-305A-25EC6B759416}"/>
              </a:ext>
            </a:extLst>
          </p:cNvPr>
          <p:cNvSpPr txBox="1"/>
          <p:nvPr/>
        </p:nvSpPr>
        <p:spPr>
          <a:xfrm>
            <a:off x="1365275" y="5216583"/>
            <a:ext cx="2901541" cy="523220"/>
          </a:xfrm>
          <a:prstGeom prst="rect">
            <a:avLst/>
          </a:prstGeom>
          <a:solidFill>
            <a:schemeClr val="tx2">
              <a:lumMod val="10000"/>
              <a:lumOff val="9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Spatial analysis</a:t>
            </a:r>
          </a:p>
        </p:txBody>
      </p:sp>
      <p:sp>
        <p:nvSpPr>
          <p:cNvPr id="37" name="TextBox 36">
            <a:extLst>
              <a:ext uri="{FF2B5EF4-FFF2-40B4-BE49-F238E27FC236}">
                <a16:creationId xmlns:a16="http://schemas.microsoft.com/office/drawing/2014/main" id="{7F5EC39B-2D5A-D820-6C20-D20D0339B397}"/>
              </a:ext>
            </a:extLst>
          </p:cNvPr>
          <p:cNvSpPr txBox="1"/>
          <p:nvPr/>
        </p:nvSpPr>
        <p:spPr>
          <a:xfrm>
            <a:off x="5349598" y="5193648"/>
            <a:ext cx="2901541"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Hot-spot analysis</a:t>
            </a:r>
          </a:p>
        </p:txBody>
      </p:sp>
      <p:sp>
        <p:nvSpPr>
          <p:cNvPr id="38" name="Rectangle 37">
            <a:extLst>
              <a:ext uri="{FF2B5EF4-FFF2-40B4-BE49-F238E27FC236}">
                <a16:creationId xmlns:a16="http://schemas.microsoft.com/office/drawing/2014/main" id="{72F3513C-73A5-9D21-6965-CED7CA3D7EBB}"/>
              </a:ext>
            </a:extLst>
          </p:cNvPr>
          <p:cNvSpPr/>
          <p:nvPr/>
        </p:nvSpPr>
        <p:spPr>
          <a:xfrm>
            <a:off x="4836562" y="2877985"/>
            <a:ext cx="3756546" cy="666149"/>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Rectangle 38">
            <a:extLst>
              <a:ext uri="{FF2B5EF4-FFF2-40B4-BE49-F238E27FC236}">
                <a16:creationId xmlns:a16="http://schemas.microsoft.com/office/drawing/2014/main" id="{9D681336-2CFE-09EC-59F2-1F722F8FDE1E}"/>
              </a:ext>
            </a:extLst>
          </p:cNvPr>
          <p:cNvSpPr/>
          <p:nvPr/>
        </p:nvSpPr>
        <p:spPr>
          <a:xfrm>
            <a:off x="4839932" y="874463"/>
            <a:ext cx="3756546" cy="1484612"/>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0" name="Rectangle 39">
            <a:extLst>
              <a:ext uri="{FF2B5EF4-FFF2-40B4-BE49-F238E27FC236}">
                <a16:creationId xmlns:a16="http://schemas.microsoft.com/office/drawing/2014/main" id="{42B34A9B-FBD0-503D-EAF1-1790B40B306D}"/>
              </a:ext>
            </a:extLst>
          </p:cNvPr>
          <p:cNvSpPr/>
          <p:nvPr/>
        </p:nvSpPr>
        <p:spPr>
          <a:xfrm>
            <a:off x="4836562" y="5078846"/>
            <a:ext cx="3756546" cy="798693"/>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41" name="Straight Arrow Connector 40">
            <a:extLst>
              <a:ext uri="{FF2B5EF4-FFF2-40B4-BE49-F238E27FC236}">
                <a16:creationId xmlns:a16="http://schemas.microsoft.com/office/drawing/2014/main" id="{78C27514-DBA0-C7FC-1E50-3661556C34D6}"/>
              </a:ext>
            </a:extLst>
          </p:cNvPr>
          <p:cNvCxnSpPr>
            <a:cxnSpLocks/>
            <a:stCxn id="34" idx="3"/>
            <a:endCxn id="39" idx="1"/>
          </p:cNvCxnSpPr>
          <p:nvPr/>
        </p:nvCxnSpPr>
        <p:spPr>
          <a:xfrm>
            <a:off x="4266816" y="1614843"/>
            <a:ext cx="573116" cy="1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340AC19-3E56-0662-B5B3-C7DE74B4F91B}"/>
              </a:ext>
            </a:extLst>
          </p:cNvPr>
          <p:cNvCxnSpPr>
            <a:cxnSpLocks/>
            <a:stCxn id="35" idx="3"/>
            <a:endCxn id="38" idx="1"/>
          </p:cNvCxnSpPr>
          <p:nvPr/>
        </p:nvCxnSpPr>
        <p:spPr>
          <a:xfrm flipV="1">
            <a:off x="4266816" y="3211060"/>
            <a:ext cx="569746" cy="5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6E9FC1E6-FBEC-6A32-8B47-A8D8C6F91148}"/>
              </a:ext>
            </a:extLst>
          </p:cNvPr>
          <p:cNvCxnSpPr>
            <a:cxnSpLocks/>
            <a:stCxn id="36" idx="3"/>
            <a:endCxn id="40" idx="1"/>
          </p:cNvCxnSpPr>
          <p:nvPr/>
        </p:nvCxnSpPr>
        <p:spPr>
          <a:xfrm>
            <a:off x="4266816" y="5478193"/>
            <a:ext cx="5697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8C964C0-E5F8-508C-16F6-CFD18A5C043A}"/>
              </a:ext>
            </a:extLst>
          </p:cNvPr>
          <p:cNvCxnSpPr>
            <a:cxnSpLocks/>
            <a:stCxn id="34" idx="2"/>
            <a:endCxn id="35" idx="0"/>
          </p:cNvCxnSpPr>
          <p:nvPr/>
        </p:nvCxnSpPr>
        <p:spPr>
          <a:xfrm>
            <a:off x="2816045" y="1876453"/>
            <a:ext cx="0" cy="10788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049369F-D981-750D-32AE-F71D9D43543F}"/>
              </a:ext>
            </a:extLst>
          </p:cNvPr>
          <p:cNvCxnSpPr>
            <a:cxnSpLocks/>
            <a:stCxn id="35" idx="2"/>
            <a:endCxn id="46" idx="0"/>
          </p:cNvCxnSpPr>
          <p:nvPr/>
        </p:nvCxnSpPr>
        <p:spPr>
          <a:xfrm>
            <a:off x="2816045" y="3478544"/>
            <a:ext cx="1" cy="511578"/>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4266714-48C8-E767-1166-4AB26C9F5423}"/>
              </a:ext>
            </a:extLst>
          </p:cNvPr>
          <p:cNvSpPr txBox="1"/>
          <p:nvPr/>
        </p:nvSpPr>
        <p:spPr>
          <a:xfrm>
            <a:off x="1365275" y="3990122"/>
            <a:ext cx="2901542" cy="523220"/>
          </a:xfrm>
          <a:prstGeom prst="rect">
            <a:avLst/>
          </a:prstGeom>
          <a:solidFill>
            <a:schemeClr val="tx2">
              <a:lumMod val="10000"/>
              <a:lumOff val="9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Narrative analysis</a:t>
            </a:r>
          </a:p>
        </p:txBody>
      </p:sp>
      <p:sp>
        <p:nvSpPr>
          <p:cNvPr id="47" name="TextBox 46">
            <a:extLst>
              <a:ext uri="{FF2B5EF4-FFF2-40B4-BE49-F238E27FC236}">
                <a16:creationId xmlns:a16="http://schemas.microsoft.com/office/drawing/2014/main" id="{29D6E1E5-CAD3-0C35-557D-C05CBF46D883}"/>
              </a:ext>
            </a:extLst>
          </p:cNvPr>
          <p:cNvSpPr txBox="1"/>
          <p:nvPr/>
        </p:nvSpPr>
        <p:spPr>
          <a:xfrm>
            <a:off x="5185392" y="3990122"/>
            <a:ext cx="3229955"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Crash narrative data</a:t>
            </a:r>
          </a:p>
        </p:txBody>
      </p:sp>
      <p:cxnSp>
        <p:nvCxnSpPr>
          <p:cNvPr id="48" name="Straight Arrow Connector 47">
            <a:extLst>
              <a:ext uri="{FF2B5EF4-FFF2-40B4-BE49-F238E27FC236}">
                <a16:creationId xmlns:a16="http://schemas.microsoft.com/office/drawing/2014/main" id="{0599EFBB-1F1D-A163-805C-4B8D727F0595}"/>
              </a:ext>
            </a:extLst>
          </p:cNvPr>
          <p:cNvCxnSpPr>
            <a:cxnSpLocks/>
            <a:stCxn id="46" idx="3"/>
            <a:endCxn id="49" idx="1"/>
          </p:cNvCxnSpPr>
          <p:nvPr/>
        </p:nvCxnSpPr>
        <p:spPr>
          <a:xfrm flipV="1">
            <a:off x="4266817" y="4249262"/>
            <a:ext cx="574801" cy="2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EA40DAA6-FC56-7368-4EBE-91082FE0F46F}"/>
              </a:ext>
            </a:extLst>
          </p:cNvPr>
          <p:cNvSpPr/>
          <p:nvPr/>
        </p:nvSpPr>
        <p:spPr>
          <a:xfrm>
            <a:off x="4841618" y="3923689"/>
            <a:ext cx="3756546" cy="651146"/>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63" name="Straight Connector 62">
            <a:extLst>
              <a:ext uri="{FF2B5EF4-FFF2-40B4-BE49-F238E27FC236}">
                <a16:creationId xmlns:a16="http://schemas.microsoft.com/office/drawing/2014/main" id="{E367D78B-0BE3-B502-74A6-C70EE7E96329}"/>
              </a:ext>
            </a:extLst>
          </p:cNvPr>
          <p:cNvCxnSpPr>
            <a:cxnSpLocks/>
            <a:stCxn id="46" idx="2"/>
            <a:endCxn id="36" idx="0"/>
          </p:cNvCxnSpPr>
          <p:nvPr/>
        </p:nvCxnSpPr>
        <p:spPr>
          <a:xfrm>
            <a:off x="2816046" y="4513342"/>
            <a:ext cx="0" cy="7032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CFC0E9F3-671A-A8C4-348A-0476165D149E}"/>
              </a:ext>
            </a:extLst>
          </p:cNvPr>
          <p:cNvCxnSpPr>
            <a:cxnSpLocks/>
            <a:stCxn id="39" idx="3"/>
            <a:endCxn id="10" idx="1"/>
          </p:cNvCxnSpPr>
          <p:nvPr/>
        </p:nvCxnSpPr>
        <p:spPr>
          <a:xfrm>
            <a:off x="8596478" y="1616769"/>
            <a:ext cx="890427" cy="9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2495DBE-9E44-0648-0526-16C43C1B0FBF}"/>
              </a:ext>
            </a:extLst>
          </p:cNvPr>
          <p:cNvSpPr txBox="1"/>
          <p:nvPr/>
        </p:nvSpPr>
        <p:spPr>
          <a:xfrm>
            <a:off x="9486905" y="1364395"/>
            <a:ext cx="1874904"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4 Clusters</a:t>
            </a:r>
          </a:p>
        </p:txBody>
      </p:sp>
      <p:cxnSp>
        <p:nvCxnSpPr>
          <p:cNvPr id="21" name="Straight Arrow Connector 20">
            <a:extLst>
              <a:ext uri="{FF2B5EF4-FFF2-40B4-BE49-F238E27FC236}">
                <a16:creationId xmlns:a16="http://schemas.microsoft.com/office/drawing/2014/main" id="{3655A72B-C85D-492B-805A-7406842203AB}"/>
              </a:ext>
            </a:extLst>
          </p:cNvPr>
          <p:cNvCxnSpPr>
            <a:cxnSpLocks/>
            <a:stCxn id="10" idx="2"/>
            <a:endCxn id="26" idx="0"/>
          </p:cNvCxnSpPr>
          <p:nvPr/>
        </p:nvCxnSpPr>
        <p:spPr>
          <a:xfrm flipH="1">
            <a:off x="10417298" y="1887615"/>
            <a:ext cx="7059" cy="8103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4B1B13E-167D-4BBC-CC91-D13741B668BB}"/>
              </a:ext>
            </a:extLst>
          </p:cNvPr>
          <p:cNvSpPr txBox="1"/>
          <p:nvPr/>
        </p:nvSpPr>
        <p:spPr>
          <a:xfrm>
            <a:off x="9130284" y="3222015"/>
            <a:ext cx="2574027"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12 plots</a:t>
            </a:r>
          </a:p>
        </p:txBody>
      </p:sp>
      <p:sp>
        <p:nvSpPr>
          <p:cNvPr id="26" name="TextBox 25">
            <a:extLst>
              <a:ext uri="{FF2B5EF4-FFF2-40B4-BE49-F238E27FC236}">
                <a16:creationId xmlns:a16="http://schemas.microsoft.com/office/drawing/2014/main" id="{25682C23-4B10-867F-AB72-7A33610F37BD}"/>
              </a:ext>
            </a:extLst>
          </p:cNvPr>
          <p:cNvSpPr txBox="1"/>
          <p:nvPr/>
        </p:nvSpPr>
        <p:spPr>
          <a:xfrm>
            <a:off x="9130284" y="2697961"/>
            <a:ext cx="2574027" cy="523220"/>
          </a:xfrm>
          <a:prstGeom prst="rect">
            <a:avLst/>
          </a:prstGeom>
          <a:noFill/>
          <a:ln>
            <a:solidFill>
              <a:schemeClr val="accent1"/>
            </a:solidFill>
            <a:prstDash val="sysDot"/>
          </a:ln>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KA, BC, O</a:t>
            </a:r>
          </a:p>
        </p:txBody>
      </p:sp>
      <p:sp>
        <p:nvSpPr>
          <p:cNvPr id="27" name="TextBox 26">
            <a:extLst>
              <a:ext uri="{FF2B5EF4-FFF2-40B4-BE49-F238E27FC236}">
                <a16:creationId xmlns:a16="http://schemas.microsoft.com/office/drawing/2014/main" id="{15B6493B-9D01-97F7-9065-83F81CBA7B0A}"/>
              </a:ext>
            </a:extLst>
          </p:cNvPr>
          <p:cNvSpPr txBox="1"/>
          <p:nvPr/>
        </p:nvSpPr>
        <p:spPr>
          <a:xfrm>
            <a:off x="330710" y="6427654"/>
            <a:ext cx="5671860" cy="276999"/>
          </a:xfrm>
          <a:prstGeom prst="rect">
            <a:avLst/>
          </a:prstGeom>
          <a:noFill/>
          <a:ln>
            <a:solidFill>
              <a:schemeClr val="accent1"/>
            </a:solidFill>
            <a:prstDash val="sysDot"/>
          </a:ln>
        </p:spPr>
        <p:txBody>
          <a:bodyPr wrap="square" rtlCol="0">
            <a:spAutoFit/>
          </a:bodyPr>
          <a:lstStyle/>
          <a:p>
            <a:r>
              <a:rPr lang="en-US" sz="1200" i="1" dirty="0">
                <a:latin typeface="Times New Roman" panose="02020603050405020304" pitchFamily="18" charset="0"/>
                <a:cs typeface="Times New Roman" panose="02020603050405020304" pitchFamily="18" charset="0"/>
              </a:rPr>
              <a:t>*Injury severity: KA – Fatal/Severe, BC – Moderate/Minor, O – Property damage only</a:t>
            </a:r>
          </a:p>
        </p:txBody>
      </p:sp>
    </p:spTree>
    <p:extLst>
      <p:ext uri="{BB962C8B-B14F-4D97-AF65-F5344CB8AC3E}">
        <p14:creationId xmlns:p14="http://schemas.microsoft.com/office/powerpoint/2010/main" val="31912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2" grpId="0" animBg="1"/>
      <p:bldP spid="37" grpId="0" animBg="1"/>
      <p:bldP spid="38" grpId="0" animBg="1"/>
      <p:bldP spid="39" grpId="0" animBg="1"/>
      <p:bldP spid="40" grpId="0" animBg="1"/>
      <p:bldP spid="47" grpId="0" animBg="1"/>
      <p:bldP spid="49" grpId="0" animBg="1"/>
      <p:bldP spid="10" grpId="0" animBg="1"/>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72664-DAB2-D519-CE31-B75B03584C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DFA0C66-43BC-DEF5-F1A5-9A2CAACE166C}"/>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21B680B-1941-C8A7-4AA7-BC8D56806B35}"/>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Cluster Correspondence Analysis (CCA)</a:t>
            </a:r>
          </a:p>
        </p:txBody>
      </p:sp>
      <p:sp>
        <p:nvSpPr>
          <p:cNvPr id="7" name="TextBox 6">
            <a:extLst>
              <a:ext uri="{FF2B5EF4-FFF2-40B4-BE49-F238E27FC236}">
                <a16:creationId xmlns:a16="http://schemas.microsoft.com/office/drawing/2014/main" id="{51078922-AD94-7D53-4D1F-5B2DFEAFDBB5}"/>
              </a:ext>
            </a:extLst>
          </p:cNvPr>
          <p:cNvSpPr txBox="1"/>
          <p:nvPr/>
        </p:nvSpPr>
        <p:spPr>
          <a:xfrm>
            <a:off x="182881" y="975398"/>
            <a:ext cx="11896343" cy="483209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technique for identifying clusters of similar data points based on multiple categorical variables.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Correspondence Analysis (CA): Projects categorical data into a low-dimensional space based on associations between variable categories.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K-means Clustering: Groups observations into clusters based on their proximity in that space, revealing naturally occurring patterns.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Visualizes clusters on a two-dimensional plot, making it easier to interpret relationships.</a:t>
            </a:r>
          </a:p>
        </p:txBody>
      </p:sp>
      <p:cxnSp>
        <p:nvCxnSpPr>
          <p:cNvPr id="8" name="Straight Connector 7">
            <a:extLst>
              <a:ext uri="{FF2B5EF4-FFF2-40B4-BE49-F238E27FC236}">
                <a16:creationId xmlns:a16="http://schemas.microsoft.com/office/drawing/2014/main" id="{08B8F095-ED16-8D7B-D10A-BDA0291790A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56420B0F-36D2-495D-FAA9-74100D196D08}"/>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26</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788727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3C65-45B5-B4E5-3EF0-95C40817236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8D9F75-07BC-C6AF-9566-7BB11A490543}"/>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C3657652-6879-7733-4573-0872F6A1ED48}"/>
              </a:ext>
            </a:extLst>
          </p:cNvPr>
          <p:cNvSpPr txBox="1"/>
          <p:nvPr/>
        </p:nvSpPr>
        <p:spPr>
          <a:xfrm>
            <a:off x="182881" y="0"/>
            <a:ext cx="9172074" cy="523220"/>
          </a:xfrm>
          <a:prstGeom prst="rect">
            <a:avLst/>
          </a:prstGeom>
          <a:noFill/>
        </p:spPr>
        <p:txBody>
          <a:bodyPr wrap="square" rtlCol="0">
            <a:spAutoFit/>
          </a:bodyPr>
          <a:lstStyle/>
          <a:p>
            <a:r>
              <a:rPr lang="en-US" sz="2800" dirty="0" err="1">
                <a:solidFill>
                  <a:srgbClr val="680000"/>
                </a:solidFill>
                <a:latin typeface="Franklin Gothic Medium" panose="020B0603020102020204" pitchFamily="34" charset="0"/>
              </a:rPr>
              <a:t>SHapley</a:t>
            </a:r>
            <a:r>
              <a:rPr lang="en-US" sz="2800" dirty="0">
                <a:solidFill>
                  <a:srgbClr val="680000"/>
                </a:solidFill>
                <a:latin typeface="Franklin Gothic Medium" panose="020B0603020102020204" pitchFamily="34" charset="0"/>
              </a:rPr>
              <a:t> Additive </a:t>
            </a:r>
            <a:r>
              <a:rPr lang="en-US" sz="2800" dirty="0" err="1">
                <a:solidFill>
                  <a:srgbClr val="680000"/>
                </a:solidFill>
                <a:latin typeface="Franklin Gothic Medium" panose="020B0603020102020204" pitchFamily="34" charset="0"/>
              </a:rPr>
              <a:t>exPlanations</a:t>
            </a:r>
            <a:r>
              <a:rPr lang="en-US" sz="2800" dirty="0">
                <a:solidFill>
                  <a:srgbClr val="680000"/>
                </a:solidFill>
                <a:latin typeface="Franklin Gothic Medium" panose="020B0603020102020204" pitchFamily="34" charset="0"/>
              </a:rPr>
              <a:t> (SHAP)</a:t>
            </a:r>
          </a:p>
        </p:txBody>
      </p:sp>
      <p:sp>
        <p:nvSpPr>
          <p:cNvPr id="7" name="TextBox 6">
            <a:extLst>
              <a:ext uri="{FF2B5EF4-FFF2-40B4-BE49-F238E27FC236}">
                <a16:creationId xmlns:a16="http://schemas.microsoft.com/office/drawing/2014/main" id="{B34E10B7-B635-E3D3-E110-D25CABB55EF8}"/>
              </a:ext>
            </a:extLst>
          </p:cNvPr>
          <p:cNvSpPr txBox="1"/>
          <p:nvPr/>
        </p:nvSpPr>
        <p:spPr>
          <a:xfrm>
            <a:off x="182881" y="975398"/>
            <a:ext cx="11896343" cy="526297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explains how much each variable contributes to a model’s prediction for a specific outcome (e.g., crash severity).</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Based on Shapley values from cooperative game theory, which fairly distribute a model’s prediction across input features.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Positive SHAP value → Feature increases the chance of a severe crash.</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Negative SHAP value → Feature decreases that chance.</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Allows individual-level and global-level interpretation of model outputs.</a:t>
            </a:r>
          </a:p>
        </p:txBody>
      </p:sp>
      <p:cxnSp>
        <p:nvCxnSpPr>
          <p:cNvPr id="8" name="Straight Connector 7">
            <a:extLst>
              <a:ext uri="{FF2B5EF4-FFF2-40B4-BE49-F238E27FC236}">
                <a16:creationId xmlns:a16="http://schemas.microsoft.com/office/drawing/2014/main" id="{E8545E56-9F5C-383C-75E5-D497E5A96C23}"/>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E2E96099-4E5C-8C0A-6654-77FA7C35DDC7}"/>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27</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38318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18501-5201-5353-4039-54B5925566C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3AEFFA3-92A2-F8B5-0CFC-9B877AC9398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7172F683-7C29-6211-FA9F-1CAA027F5C76}"/>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How are SHAP values calculated?</a:t>
            </a:r>
          </a:p>
        </p:txBody>
      </p:sp>
      <p:sp>
        <p:nvSpPr>
          <p:cNvPr id="7" name="TextBox 6">
            <a:extLst>
              <a:ext uri="{FF2B5EF4-FFF2-40B4-BE49-F238E27FC236}">
                <a16:creationId xmlns:a16="http://schemas.microsoft.com/office/drawing/2014/main" id="{D9C5521C-2851-517E-6099-51F7222C1739}"/>
              </a:ext>
            </a:extLst>
          </p:cNvPr>
          <p:cNvSpPr txBox="1"/>
          <p:nvPr/>
        </p:nvSpPr>
        <p:spPr>
          <a:xfrm>
            <a:off x="182881" y="975398"/>
            <a:ext cx="11896343" cy="3970318"/>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Each feature (e.g., vehicle type, lighting condition) is treated like a player in a game that contributes to the “payout” (the model’s predicted severity score).</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SHAP calculates how the prediction changes when a feature is added or removed from all possible combinations of inputs.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SHAP value for a feature is the average marginal contribution of that feature across all possible feature combinations.</a:t>
            </a:r>
          </a:p>
        </p:txBody>
      </p:sp>
      <p:cxnSp>
        <p:nvCxnSpPr>
          <p:cNvPr id="8" name="Straight Connector 7">
            <a:extLst>
              <a:ext uri="{FF2B5EF4-FFF2-40B4-BE49-F238E27FC236}">
                <a16:creationId xmlns:a16="http://schemas.microsoft.com/office/drawing/2014/main" id="{E302F4B6-809F-97CA-8921-C83BC4F3136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7EF2668B-E22C-968A-CEB4-A56FBAFDF0DC}"/>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28</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10552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8EE15-680A-0727-7E15-D143A85D121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998B20-3FEF-656C-9B18-FEA66497AEE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572800F8-77E8-98A7-07F6-7D65652D2C1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How are SHAP values calculated?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9B7B35-98E7-492D-32F2-DA2BE0C3EF36}"/>
                  </a:ext>
                </a:extLst>
              </p:cNvPr>
              <p:cNvSpPr txBox="1"/>
              <p:nvPr/>
            </p:nvSpPr>
            <p:spPr>
              <a:xfrm>
                <a:off x="233835" y="2649507"/>
                <a:ext cx="11896343" cy="3108543"/>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cs typeface="Arial" panose="020B0604020202020204" pitchFamily="34" charset="0"/>
                          </a:rPr>
                        </m:ctrlPr>
                      </m:sSubPr>
                      <m:e>
                        <m:r>
                          <a:rPr lang="el-GR" sz="2800" i="1">
                            <a:latin typeface="Cambria Math" panose="02040503050406030204" pitchFamily="18" charset="0"/>
                            <a:cs typeface="Arial" panose="020B0604020202020204" pitchFamily="34" charset="0"/>
                          </a:rPr>
                          <m:t>𝛷</m:t>
                        </m:r>
                      </m:e>
                      <m:sub>
                        <m:r>
                          <a:rPr lang="en-US" sz="2800" b="0" i="1" smtClean="0">
                            <a:latin typeface="Cambria Math" panose="02040503050406030204" pitchFamily="18" charset="0"/>
                            <a:cs typeface="Arial" panose="020B0604020202020204" pitchFamily="34" charset="0"/>
                          </a:rPr>
                          <m:t>𝑖</m:t>
                        </m:r>
                      </m:sub>
                    </m:sSub>
                  </m:oMath>
                </a14:m>
                <a:r>
                  <a:rPr lang="en-US" sz="2800" dirty="0">
                    <a:latin typeface="Arial" panose="020B0604020202020204" pitchFamily="34" charset="0"/>
                    <a:cs typeface="Arial" panose="020B0604020202020204" pitchFamily="34" charset="0"/>
                  </a:rPr>
                  <a:t> : SHAP value of feature </a:t>
                </a:r>
                <a14:m>
                  <m:oMath xmlns:m="http://schemas.openxmlformats.org/officeDocument/2006/math">
                    <m:r>
                      <a:rPr lang="en-US" sz="2800" b="0" i="1" smtClean="0">
                        <a:latin typeface="Cambria Math" panose="02040503050406030204" pitchFamily="18" charset="0"/>
                        <a:cs typeface="Arial" panose="020B0604020202020204" pitchFamily="34" charset="0"/>
                      </a:rPr>
                      <m:t>𝑖</m:t>
                    </m:r>
                  </m:oMath>
                </a14:m>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cs typeface="Arial" panose="020B0604020202020204" pitchFamily="34" charset="0"/>
                      </a:rPr>
                      <m:t>𝐹</m:t>
                    </m:r>
                    <m:r>
                      <a:rPr lang="en-US" sz="2800" b="0" i="1" smtClean="0">
                        <a:latin typeface="Cambria Math" panose="02040503050406030204" pitchFamily="18" charset="0"/>
                        <a:cs typeface="Arial" panose="020B0604020202020204" pitchFamily="34" charset="0"/>
                      </a:rPr>
                      <m:t>:</m:t>
                    </m:r>
                  </m:oMath>
                </a14:m>
                <a:r>
                  <a:rPr lang="en-US" sz="2800" dirty="0">
                    <a:latin typeface="Arial" panose="020B0604020202020204" pitchFamily="34" charset="0"/>
                    <a:cs typeface="Arial" panose="020B0604020202020204" pitchFamily="34" charset="0"/>
                  </a:rPr>
                  <a:t> Full set of features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cs typeface="Arial" panose="020B0604020202020204" pitchFamily="34" charset="0"/>
                      </a:rPr>
                      <m:t>𝑆</m:t>
                    </m:r>
                    <m:r>
                      <a:rPr lang="en-US" sz="2800" b="0" i="1" smtClean="0">
                        <a:latin typeface="Cambria Math" panose="02040503050406030204" pitchFamily="18" charset="0"/>
                        <a:cs typeface="Arial" panose="020B0604020202020204" pitchFamily="34" charset="0"/>
                      </a:rPr>
                      <m:t>: </m:t>
                    </m:r>
                  </m:oMath>
                </a14:m>
                <a:r>
                  <a:rPr lang="en-US" sz="2800" dirty="0">
                    <a:latin typeface="Arial" panose="020B0604020202020204" pitchFamily="34" charset="0"/>
                    <a:cs typeface="Arial" panose="020B0604020202020204" pitchFamily="34" charset="0"/>
                  </a:rPr>
                  <a:t>Any subset of </a:t>
                </a:r>
                <a14:m>
                  <m:oMath xmlns:m="http://schemas.openxmlformats.org/officeDocument/2006/math">
                    <m:r>
                      <a:rPr lang="en-US" sz="2800" i="1">
                        <a:latin typeface="Cambria Math" panose="02040503050406030204" pitchFamily="18" charset="0"/>
                        <a:cs typeface="Arial" panose="020B0604020202020204" pitchFamily="34" charset="0"/>
                      </a:rPr>
                      <m:t>𝐹</m:t>
                    </m:r>
                    <m:r>
                      <a:rPr lang="en-US" sz="2800" i="1">
                        <a:latin typeface="Cambria Math" panose="02040503050406030204" pitchFamily="18" charset="0"/>
                        <a:cs typeface="Arial" panose="020B0604020202020204" pitchFamily="34" charset="0"/>
                      </a:rPr>
                      <m:t> </m:t>
                    </m:r>
                  </m:oMath>
                </a14:m>
                <a:r>
                  <a:rPr lang="en-US" sz="2800" dirty="0"/>
                  <a:t>excluding </a:t>
                </a:r>
                <a14:m>
                  <m:oMath xmlns:m="http://schemas.openxmlformats.org/officeDocument/2006/math">
                    <m:r>
                      <a:rPr lang="en-US" sz="2800" b="0" i="1" smtClean="0">
                        <a:latin typeface="Cambria Math" panose="02040503050406030204" pitchFamily="18" charset="0"/>
                      </a:rPr>
                      <m:t>𝑖</m:t>
                    </m:r>
                  </m:oMath>
                </a14:m>
                <a:endParaRPr lang="en-US" sz="2800" dirty="0"/>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cs typeface="Arial" panose="020B0604020202020204" pitchFamily="34" charset="0"/>
                      </a:rPr>
                      <m:t>𝑓</m:t>
                    </m:r>
                    <m:d>
                      <m:dPr>
                        <m:ctrlPr>
                          <a:rPr lang="en-US" sz="2800" b="0" i="1" smtClean="0">
                            <a:latin typeface="Cambria Math" panose="02040503050406030204" pitchFamily="18" charset="0"/>
                            <a:cs typeface="Arial" panose="020B0604020202020204" pitchFamily="34" charset="0"/>
                          </a:rPr>
                        </m:ctrlPr>
                      </m:dPr>
                      <m:e>
                        <m:r>
                          <a:rPr lang="en-US" sz="2800" b="0" i="1" smtClean="0">
                            <a:latin typeface="Cambria Math" panose="02040503050406030204" pitchFamily="18" charset="0"/>
                            <a:cs typeface="Arial" panose="020B0604020202020204" pitchFamily="34" charset="0"/>
                          </a:rPr>
                          <m:t>𝑠</m:t>
                        </m:r>
                      </m:e>
                    </m:d>
                    <m:r>
                      <a:rPr lang="en-US" sz="2800" b="0" i="1" smtClean="0">
                        <a:latin typeface="Cambria Math" panose="02040503050406030204" pitchFamily="18" charset="0"/>
                        <a:cs typeface="Arial" panose="020B0604020202020204" pitchFamily="34" charset="0"/>
                      </a:rPr>
                      <m:t>:</m:t>
                    </m:r>
                    <m:r>
                      <a:rPr lang="en-US" sz="2800" i="1">
                        <a:latin typeface="Cambria Math" panose="02040503050406030204" pitchFamily="18" charset="0"/>
                        <a:cs typeface="Arial" panose="020B0604020202020204" pitchFamily="34" charset="0"/>
                      </a:rPr>
                      <m:t> </m:t>
                    </m:r>
                  </m:oMath>
                </a14:m>
                <a:r>
                  <a:rPr lang="en-US" sz="2800" dirty="0">
                    <a:latin typeface="Arial" panose="020B0604020202020204" pitchFamily="34" charset="0"/>
                    <a:cs typeface="Arial" panose="020B0604020202020204" pitchFamily="34" charset="0"/>
                  </a:rPr>
                  <a:t>Model prediction using only features in </a:t>
                </a:r>
                <a14:m>
                  <m:oMath xmlns:m="http://schemas.openxmlformats.org/officeDocument/2006/math">
                    <m:r>
                      <a:rPr lang="en-US" sz="2800" b="0" i="1" smtClean="0">
                        <a:latin typeface="Cambria Math" panose="02040503050406030204" pitchFamily="18" charset="0"/>
                        <a:cs typeface="Arial" panose="020B0604020202020204" pitchFamily="34" charset="0"/>
                      </a:rPr>
                      <m:t>𝑆</m:t>
                    </m:r>
                  </m:oMath>
                </a14:m>
                <a:r>
                  <a:rPr lang="en-US" sz="2800" dirty="0">
                    <a:latin typeface="Arial" panose="020B0604020202020204" pitchFamily="34" charset="0"/>
                    <a:cs typeface="Arial" panose="020B0604020202020204" pitchFamily="34" charset="0"/>
                  </a:rPr>
                  <a:t>  </a:t>
                </a:r>
              </a:p>
            </p:txBody>
          </p:sp>
        </mc:Choice>
        <mc:Fallback xmlns="">
          <p:sp>
            <p:nvSpPr>
              <p:cNvPr id="7" name="TextBox 6">
                <a:extLst>
                  <a:ext uri="{FF2B5EF4-FFF2-40B4-BE49-F238E27FC236}">
                    <a16:creationId xmlns:a16="http://schemas.microsoft.com/office/drawing/2014/main" id="{B19B7B35-98E7-492D-32F2-DA2BE0C3EF36}"/>
                  </a:ext>
                </a:extLst>
              </p:cNvPr>
              <p:cNvSpPr txBox="1">
                <a:spLocks noRot="1" noChangeAspect="1" noMove="1" noResize="1" noEditPoints="1" noAdjustHandles="1" noChangeArrowheads="1" noChangeShapeType="1" noTextEdit="1"/>
              </p:cNvSpPr>
              <p:nvPr/>
            </p:nvSpPr>
            <p:spPr>
              <a:xfrm>
                <a:off x="233835" y="2649507"/>
                <a:ext cx="11896343" cy="3108543"/>
              </a:xfrm>
              <a:prstGeom prst="rect">
                <a:avLst/>
              </a:prstGeom>
              <a:blipFill>
                <a:blip r:embed="rId3"/>
                <a:stretch>
                  <a:fillRect t="-2157" b="-4510"/>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79DCE3B0-A782-C192-8170-56137661F8F1}"/>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B0825785-9B2E-17A6-C71F-C26A4B6C234D}"/>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29</a:t>
            </a:fld>
            <a:endParaRPr lang="en-US" sz="1600">
              <a:solidFill>
                <a:schemeClr val="bg1">
                  <a:lumMod val="50000"/>
                </a:schemeClr>
              </a:solidFill>
              <a:latin typeface="Franklin Gothic Book" panose="020B0503020102020204" pitchFamily="34" charset="0"/>
            </a:endParaRPr>
          </a:p>
        </p:txBody>
      </p:sp>
      <p:pic>
        <p:nvPicPr>
          <p:cNvPr id="6" name="Picture 5">
            <a:extLst>
              <a:ext uri="{FF2B5EF4-FFF2-40B4-BE49-F238E27FC236}">
                <a16:creationId xmlns:a16="http://schemas.microsoft.com/office/drawing/2014/main" id="{CC7F0EFF-FA3E-A97D-4B99-590C1ACA8F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04706" y="1400236"/>
            <a:ext cx="6182588" cy="895475"/>
          </a:xfrm>
          <a:prstGeom prst="rect">
            <a:avLst/>
          </a:prstGeom>
        </p:spPr>
      </p:pic>
    </p:spTree>
    <p:extLst>
      <p:ext uri="{BB962C8B-B14F-4D97-AF65-F5344CB8AC3E}">
        <p14:creationId xmlns:p14="http://schemas.microsoft.com/office/powerpoint/2010/main" val="261358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602B2-ED8D-1B62-894D-D0DE72DE53C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D12869-C4BD-6868-BF19-EC75F285B8B1}"/>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6082AA76-94E9-6661-E6EA-F2A4EBB6A7F7}"/>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Background</a:t>
            </a:r>
          </a:p>
        </p:txBody>
      </p:sp>
      <p:cxnSp>
        <p:nvCxnSpPr>
          <p:cNvPr id="8" name="Straight Connector 7">
            <a:extLst>
              <a:ext uri="{FF2B5EF4-FFF2-40B4-BE49-F238E27FC236}">
                <a16:creationId xmlns:a16="http://schemas.microsoft.com/office/drawing/2014/main" id="{34D141A1-6506-8B9B-77FA-93AA52C65537}"/>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00AB006-A20A-9D69-1123-4DAD34EFAFB3}"/>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40653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A2CED-FA39-AE52-DD8B-4D613FB0B2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50686D-12C1-0331-153B-A15AEABE5DE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558A822-E81F-2863-0AE5-D395D6A1850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Spatial analysis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8D5083-B073-AF5D-BB47-FDD3FBA42F47}"/>
                  </a:ext>
                </a:extLst>
              </p:cNvPr>
              <p:cNvSpPr txBox="1"/>
              <p:nvPr/>
            </p:nvSpPr>
            <p:spPr>
              <a:xfrm>
                <a:off x="182881" y="681968"/>
                <a:ext cx="11896343" cy="619413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Applied Getis-Ord Gi* statistic to detect hot spots of roundabout crashes.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Helps locate high-risk areas for safety improvements.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a:t>
                </a:r>
                <a:r>
                  <a:rPr lang="en-US" sz="2800" dirty="0" err="1">
                    <a:latin typeface="Arial" panose="020B0604020202020204" pitchFamily="34" charset="0"/>
                    <a:cs typeface="Arial" panose="020B0604020202020204" pitchFamily="34" charset="0"/>
                  </a:rPr>
                  <a:t>Getis</a:t>
                </a:r>
                <a:r>
                  <a:rPr lang="en-US" sz="2800" dirty="0">
                    <a:latin typeface="Arial" panose="020B0604020202020204" pitchFamily="34" charset="0"/>
                    <a:cs typeface="Arial" panose="020B0604020202020204" pitchFamily="34" charset="0"/>
                  </a:rPr>
                  <a:t>-Ord Gi* statistic is given as: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Where,</a:t>
                </a:r>
              </a:p>
              <a:p>
                <a:pPr lvl="1"/>
                <a:r>
                  <a:rPr lang="en-US" sz="2800" dirty="0">
                    <a:cs typeface="Arial" panose="020B0604020202020204" pitchFamily="34" charset="0"/>
                  </a:rPr>
                  <a:t>	</a:t>
                </a:r>
                <a14:m>
                  <m:oMath xmlns:m="http://schemas.openxmlformats.org/officeDocument/2006/math">
                    <m:sSub>
                      <m:sSubPr>
                        <m:ctrlPr>
                          <a:rPr lang="en-US" sz="2800" i="1" smtClean="0">
                            <a:latin typeface="Cambria Math" panose="02040503050406030204" pitchFamily="18" charset="0"/>
                            <a:cs typeface="Arial" panose="020B0604020202020204" pitchFamily="34" charset="0"/>
                          </a:rPr>
                        </m:ctrlPr>
                      </m:sSubPr>
                      <m:e>
                        <m:r>
                          <a:rPr lang="en-US" sz="2800" b="0" i="1" smtClean="0">
                            <a:latin typeface="Cambria Math" panose="02040503050406030204" pitchFamily="18" charset="0"/>
                            <a:cs typeface="Arial" panose="020B0604020202020204" pitchFamily="34" charset="0"/>
                          </a:rPr>
                          <m:t>𝑥</m:t>
                        </m:r>
                      </m:e>
                      <m:sub>
                        <m:r>
                          <a:rPr lang="en-US" sz="2800" b="0" i="1" smtClean="0">
                            <a:latin typeface="Cambria Math" panose="02040503050406030204" pitchFamily="18" charset="0"/>
                            <a:cs typeface="Arial" panose="020B0604020202020204" pitchFamily="34" charset="0"/>
                          </a:rPr>
                          <m:t>𝑗</m:t>
                        </m:r>
                      </m:sub>
                    </m:sSub>
                    <m:r>
                      <a:rPr lang="en-US" sz="2800" b="0" i="1" smtClean="0">
                        <a:latin typeface="Cambria Math" panose="02040503050406030204" pitchFamily="18" charset="0"/>
                        <a:cs typeface="Arial" panose="020B0604020202020204" pitchFamily="34" charset="0"/>
                      </a:rPr>
                      <m:t> </m:t>
                    </m:r>
                  </m:oMath>
                </a14:m>
                <a:r>
                  <a:rPr lang="en-US" sz="2800" dirty="0">
                    <a:latin typeface="Arial" panose="020B0604020202020204" pitchFamily="34" charset="0"/>
                    <a:cs typeface="Arial" panose="020B0604020202020204" pitchFamily="34" charset="0"/>
                  </a:rPr>
                  <a:t>: Crash count at location </a:t>
                </a:r>
                <a14:m>
                  <m:oMath xmlns:m="http://schemas.openxmlformats.org/officeDocument/2006/math">
                    <m:r>
                      <a:rPr lang="en-US" sz="2800" b="0" i="1" smtClean="0">
                        <a:latin typeface="Cambria Math" panose="02040503050406030204" pitchFamily="18" charset="0"/>
                        <a:cs typeface="Arial" panose="020B0604020202020204" pitchFamily="34" charset="0"/>
                      </a:rPr>
                      <m:t>𝑗</m:t>
                    </m:r>
                  </m:oMath>
                </a14:m>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	</a:t>
                </a:r>
                <a14:m>
                  <m:oMath xmlns:m="http://schemas.openxmlformats.org/officeDocument/2006/math">
                    <m:sSub>
                      <m:sSubPr>
                        <m:ctrlPr>
                          <a:rPr lang="en-US" sz="2800" i="1" smtClean="0">
                            <a:latin typeface="Cambria Math" panose="02040503050406030204" pitchFamily="18" charset="0"/>
                            <a:cs typeface="Arial" panose="020B0604020202020204" pitchFamily="34" charset="0"/>
                          </a:rPr>
                        </m:ctrlPr>
                      </m:sSubPr>
                      <m:e>
                        <m:r>
                          <a:rPr lang="en-US" sz="2800" b="0" i="1" smtClean="0">
                            <a:latin typeface="Cambria Math" panose="02040503050406030204" pitchFamily="18" charset="0"/>
                            <a:cs typeface="Arial" panose="020B0604020202020204" pitchFamily="34" charset="0"/>
                          </a:rPr>
                          <m:t>𝑤</m:t>
                        </m:r>
                      </m:e>
                      <m:sub>
                        <m:r>
                          <a:rPr lang="en-US" sz="2800" b="0" i="1" smtClean="0">
                            <a:latin typeface="Cambria Math" panose="02040503050406030204" pitchFamily="18" charset="0"/>
                            <a:cs typeface="Arial" panose="020B0604020202020204" pitchFamily="34" charset="0"/>
                          </a:rPr>
                          <m:t>𝑖</m:t>
                        </m:r>
                        <m:r>
                          <a:rPr lang="en-US" sz="2800" b="0" i="1" smtClean="0">
                            <a:latin typeface="Cambria Math" panose="02040503050406030204" pitchFamily="18" charset="0"/>
                            <a:cs typeface="Arial" panose="020B0604020202020204" pitchFamily="34" charset="0"/>
                          </a:rPr>
                          <m:t>,</m:t>
                        </m:r>
                        <m:r>
                          <a:rPr lang="en-US" sz="2800" b="0" i="1" smtClean="0">
                            <a:latin typeface="Cambria Math" panose="02040503050406030204" pitchFamily="18" charset="0"/>
                            <a:cs typeface="Arial" panose="020B0604020202020204" pitchFamily="34" charset="0"/>
                          </a:rPr>
                          <m:t>𝑗</m:t>
                        </m:r>
                      </m:sub>
                    </m:sSub>
                  </m:oMath>
                </a14:m>
                <a:r>
                  <a:rPr lang="en-US" sz="2800" dirty="0">
                    <a:latin typeface="Arial" panose="020B0604020202020204" pitchFamily="34" charset="0"/>
                    <a:cs typeface="Arial" panose="020B0604020202020204" pitchFamily="34" charset="0"/>
                  </a:rPr>
                  <a:t>: Spatial weight between location </a:t>
                </a:r>
                <a14:m>
                  <m:oMath xmlns:m="http://schemas.openxmlformats.org/officeDocument/2006/math">
                    <m:r>
                      <a:rPr lang="en-US" sz="2800" b="0" i="1" smtClean="0">
                        <a:latin typeface="Cambria Math" panose="02040503050406030204" pitchFamily="18" charset="0"/>
                        <a:cs typeface="Arial" panose="020B0604020202020204" pitchFamily="34" charset="0"/>
                      </a:rPr>
                      <m:t>𝑖</m:t>
                    </m:r>
                  </m:oMath>
                </a14:m>
                <a:r>
                  <a:rPr lang="en-US" sz="2800" dirty="0">
                    <a:latin typeface="Arial" panose="020B0604020202020204" pitchFamily="34" charset="0"/>
                    <a:cs typeface="Arial" panose="020B0604020202020204" pitchFamily="34" charset="0"/>
                  </a:rPr>
                  <a:t> and </a:t>
                </a:r>
                <a14:m>
                  <m:oMath xmlns:m="http://schemas.openxmlformats.org/officeDocument/2006/math">
                    <m:r>
                      <a:rPr lang="en-US" sz="2800" b="0" i="1" smtClean="0">
                        <a:latin typeface="Cambria Math" panose="02040503050406030204" pitchFamily="18" charset="0"/>
                        <a:cs typeface="Arial" panose="020B0604020202020204" pitchFamily="34" charset="0"/>
                      </a:rPr>
                      <m:t>𝑗</m:t>
                    </m:r>
                  </m:oMath>
                </a14:m>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	</a:t>
                </a:r>
                <a14:m>
                  <m:oMath xmlns:m="http://schemas.openxmlformats.org/officeDocument/2006/math">
                    <m:acc>
                      <m:accPr>
                        <m:chr m:val="̅"/>
                        <m:ctrlPr>
                          <a:rPr lang="en-US" sz="2800" i="1" smtClean="0">
                            <a:latin typeface="Cambria Math" panose="02040503050406030204" pitchFamily="18" charset="0"/>
                            <a:cs typeface="Arial" panose="020B0604020202020204" pitchFamily="34" charset="0"/>
                          </a:rPr>
                        </m:ctrlPr>
                      </m:accPr>
                      <m:e>
                        <m:r>
                          <a:rPr lang="en-US" sz="2800" b="0" i="1" smtClean="0">
                            <a:latin typeface="Cambria Math" panose="02040503050406030204" pitchFamily="18" charset="0"/>
                            <a:cs typeface="Arial" panose="020B0604020202020204" pitchFamily="34" charset="0"/>
                          </a:rPr>
                          <m:t>𝑋</m:t>
                        </m:r>
                      </m:e>
                    </m:acc>
                  </m:oMath>
                </a14:m>
                <a:r>
                  <a:rPr lang="en-US" sz="2800" dirty="0">
                    <a:latin typeface="Arial" panose="020B0604020202020204" pitchFamily="34" charset="0"/>
                    <a:cs typeface="Arial" panose="020B0604020202020204" pitchFamily="34" charset="0"/>
                  </a:rPr>
                  <a:t>:  Mean crash count,</a:t>
                </a:r>
              </a:p>
              <a:p>
                <a:pPr lvl="1"/>
                <a:r>
                  <a:rPr lang="en-US" sz="2800" dirty="0">
                    <a:latin typeface="Arial" panose="020B0604020202020204" pitchFamily="34" charset="0"/>
                    <a:cs typeface="Arial" panose="020B0604020202020204" pitchFamily="34" charset="0"/>
                  </a:rPr>
                  <a:t>	</a:t>
                </a:r>
                <a14:m>
                  <m:oMath xmlns:m="http://schemas.openxmlformats.org/officeDocument/2006/math">
                    <m:r>
                      <a:rPr lang="en-US" sz="2800" b="0" i="1" smtClean="0">
                        <a:latin typeface="Cambria Math" panose="02040503050406030204" pitchFamily="18" charset="0"/>
                        <a:cs typeface="Arial" panose="020B0604020202020204" pitchFamily="34" charset="0"/>
                      </a:rPr>
                      <m:t>𝑆</m:t>
                    </m:r>
                  </m:oMath>
                </a14:m>
                <a:r>
                  <a:rPr lang="en-US" sz="2800" dirty="0">
                    <a:latin typeface="Arial" panose="020B0604020202020204" pitchFamily="34" charset="0"/>
                    <a:cs typeface="Arial" panose="020B0604020202020204" pitchFamily="34" charset="0"/>
                  </a:rPr>
                  <a:t>: Standard deviation,</a:t>
                </a:r>
              </a:p>
              <a:p>
                <a:pPr lvl="1"/>
                <a:r>
                  <a:rPr lang="en-US" sz="2800" dirty="0">
                    <a:latin typeface="Arial" panose="020B0604020202020204" pitchFamily="34" charset="0"/>
                    <a:cs typeface="Arial" panose="020B0604020202020204" pitchFamily="34" charset="0"/>
                  </a:rPr>
                  <a:t>	</a:t>
                </a:r>
                <a14:m>
                  <m:oMath xmlns:m="http://schemas.openxmlformats.org/officeDocument/2006/math">
                    <m:r>
                      <a:rPr lang="en-US" sz="2800" b="0" i="1" smtClean="0">
                        <a:latin typeface="Cambria Math" panose="02040503050406030204" pitchFamily="18" charset="0"/>
                        <a:cs typeface="Arial" panose="020B0604020202020204" pitchFamily="34" charset="0"/>
                      </a:rPr>
                      <m:t>𝑛</m:t>
                    </m:r>
                  </m:oMath>
                </a14:m>
                <a:r>
                  <a:rPr lang="en-US" sz="2800" dirty="0">
                    <a:latin typeface="Arial" panose="020B0604020202020204" pitchFamily="34" charset="0"/>
                    <a:cs typeface="Arial" panose="020B0604020202020204" pitchFamily="34" charset="0"/>
                  </a:rPr>
                  <a:t>: Number of observations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1F8D5083-B073-AF5D-BB47-FDD3FBA42F47}"/>
                  </a:ext>
                </a:extLst>
              </p:cNvPr>
              <p:cNvSpPr txBox="1">
                <a:spLocks noRot="1" noChangeAspect="1" noMove="1" noResize="1" noEditPoints="1" noAdjustHandles="1" noChangeArrowheads="1" noChangeShapeType="1" noTextEdit="1"/>
              </p:cNvSpPr>
              <p:nvPr/>
            </p:nvSpPr>
            <p:spPr>
              <a:xfrm>
                <a:off x="182881" y="681968"/>
                <a:ext cx="11896343" cy="6194132"/>
              </a:xfrm>
              <a:prstGeom prst="rect">
                <a:avLst/>
              </a:prstGeom>
              <a:blipFill>
                <a:blip r:embed="rId4"/>
                <a:stretch>
                  <a:fillRect l="-922" t="-108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86A9E3DB-51DE-9BDC-424D-9C9263D8451E}"/>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80BDA87-5DB0-8C4C-3033-15BE50D219C1}"/>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30</a:t>
            </a:fld>
            <a:endParaRPr lang="en-US" sz="1600">
              <a:solidFill>
                <a:schemeClr val="bg1">
                  <a:lumMod val="50000"/>
                </a:schemeClr>
              </a:solidFill>
              <a:latin typeface="Franklin Gothic Book" panose="020B0503020102020204" pitchFamily="34" charset="0"/>
            </a:endParaRPr>
          </a:p>
        </p:txBody>
      </p:sp>
      <p:pic>
        <p:nvPicPr>
          <p:cNvPr id="6" name="Picture 5">
            <a:extLst>
              <a:ext uri="{FF2B5EF4-FFF2-40B4-BE49-F238E27FC236}">
                <a16:creationId xmlns:a16="http://schemas.microsoft.com/office/drawing/2014/main" id="{BBD99839-41DC-35E7-18FC-D0A59A21B72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42672" y="2588251"/>
            <a:ext cx="3458058" cy="1133633"/>
          </a:xfrm>
          <a:prstGeom prst="rect">
            <a:avLst/>
          </a:prstGeom>
        </p:spPr>
      </p:pic>
    </p:spTree>
    <p:extLst>
      <p:ext uri="{BB962C8B-B14F-4D97-AF65-F5344CB8AC3E}">
        <p14:creationId xmlns:p14="http://schemas.microsoft.com/office/powerpoint/2010/main" val="384121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29A5-A577-265A-BEE2-0E81658C349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C8A4F45-FD71-3C59-2BBC-3C537D904EE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BEFC2117-DA1B-B8E1-E4C0-E074ECAF3420}"/>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Result and Discussion</a:t>
            </a:r>
          </a:p>
        </p:txBody>
      </p:sp>
      <p:cxnSp>
        <p:nvCxnSpPr>
          <p:cNvPr id="8" name="Straight Connector 7">
            <a:extLst>
              <a:ext uri="{FF2B5EF4-FFF2-40B4-BE49-F238E27FC236}">
                <a16:creationId xmlns:a16="http://schemas.microsoft.com/office/drawing/2014/main" id="{97BAF608-61A6-9916-8207-95516CD2B60C}"/>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15994916-5C8C-01C4-2696-01096E856D0C}"/>
              </a:ext>
            </a:extLst>
          </p:cNvPr>
          <p:cNvSpPr>
            <a:spLocks noGrp="1"/>
          </p:cNvSpPr>
          <p:nvPr>
            <p:ph type="sldNum" sz="quarter" idx="12"/>
          </p:nvPr>
        </p:nvSpPr>
        <p:spPr>
          <a:xfrm>
            <a:off x="11622024" y="6251362"/>
            <a:ext cx="508154"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31</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417030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643C-0D1A-F209-4000-9D1044D15A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C1E895-7970-CBCF-7615-66A0A9BD9542}"/>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7FEC6390-3FDD-8AE7-4BCC-0F95155AF426}"/>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Selected variables</a:t>
            </a:r>
          </a:p>
        </p:txBody>
      </p:sp>
      <p:cxnSp>
        <p:nvCxnSpPr>
          <p:cNvPr id="8" name="Straight Connector 7">
            <a:extLst>
              <a:ext uri="{FF2B5EF4-FFF2-40B4-BE49-F238E27FC236}">
                <a16:creationId xmlns:a16="http://schemas.microsoft.com/office/drawing/2014/main" id="{F5130FE8-96D5-AAD6-87DC-638F38C51A06}"/>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C77D57FA-24E1-63EA-BD10-9643EB8A3677}"/>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32</a:t>
            </a:fld>
            <a:endParaRPr lang="en-US" sz="1600">
              <a:solidFill>
                <a:schemeClr val="bg1">
                  <a:lumMod val="50000"/>
                </a:schemeClr>
              </a:solidFill>
              <a:latin typeface="Franklin Gothic Book" panose="020B0503020102020204" pitchFamily="34" charset="0"/>
            </a:endParaRPr>
          </a:p>
        </p:txBody>
      </p:sp>
      <p:sp>
        <p:nvSpPr>
          <p:cNvPr id="4" name="TextBox 3">
            <a:extLst>
              <a:ext uri="{FF2B5EF4-FFF2-40B4-BE49-F238E27FC236}">
                <a16:creationId xmlns:a16="http://schemas.microsoft.com/office/drawing/2014/main" id="{FB9F7BAA-2EDF-3F88-3E25-FB3EBC9F2397}"/>
              </a:ext>
            </a:extLst>
          </p:cNvPr>
          <p:cNvSpPr txBox="1"/>
          <p:nvPr/>
        </p:nvSpPr>
        <p:spPr>
          <a:xfrm>
            <a:off x="674013" y="1379153"/>
            <a:ext cx="1874905"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6,448 crashes</a:t>
            </a:r>
          </a:p>
        </p:txBody>
      </p:sp>
      <p:sp>
        <p:nvSpPr>
          <p:cNvPr id="6" name="TextBox 5">
            <a:extLst>
              <a:ext uri="{FF2B5EF4-FFF2-40B4-BE49-F238E27FC236}">
                <a16:creationId xmlns:a16="http://schemas.microsoft.com/office/drawing/2014/main" id="{169E687C-CB22-82FE-FBEA-DCD886B47B66}"/>
              </a:ext>
            </a:extLst>
          </p:cNvPr>
          <p:cNvSpPr txBox="1"/>
          <p:nvPr/>
        </p:nvSpPr>
        <p:spPr>
          <a:xfrm>
            <a:off x="674014" y="1074275"/>
            <a:ext cx="1874905" cy="307777"/>
          </a:xfrm>
          <a:prstGeom prst="rect">
            <a:avLst/>
          </a:prstGeom>
          <a:solidFill>
            <a:schemeClr val="tx2">
              <a:lumMod val="10000"/>
              <a:lumOff val="90000"/>
            </a:schemeClr>
          </a:solidFill>
        </p:spPr>
        <p:txBody>
          <a:bodyPr wrap="square" rtlCol="0">
            <a:spAutoFit/>
          </a:bodyPr>
          <a:lstStyle/>
          <a:p>
            <a:pPr algn="ctr"/>
            <a:r>
              <a:rPr lang="en-US" sz="1400" dirty="0">
                <a:latin typeface="Arial" panose="020B0604020202020204" pitchFamily="34" charset="0"/>
                <a:cs typeface="Arial" panose="020B0604020202020204" pitchFamily="34" charset="0"/>
              </a:rPr>
              <a:t>Roundabout Crashes</a:t>
            </a:r>
          </a:p>
        </p:txBody>
      </p:sp>
      <p:sp>
        <p:nvSpPr>
          <p:cNvPr id="7" name="TextBox 6">
            <a:extLst>
              <a:ext uri="{FF2B5EF4-FFF2-40B4-BE49-F238E27FC236}">
                <a16:creationId xmlns:a16="http://schemas.microsoft.com/office/drawing/2014/main" id="{24BC42A3-415B-AABD-6A11-6835ADE7E1CD}"/>
              </a:ext>
            </a:extLst>
          </p:cNvPr>
          <p:cNvSpPr txBox="1"/>
          <p:nvPr/>
        </p:nvSpPr>
        <p:spPr>
          <a:xfrm>
            <a:off x="674014" y="3306133"/>
            <a:ext cx="1874904"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18 variables</a:t>
            </a:r>
          </a:p>
        </p:txBody>
      </p:sp>
      <p:sp>
        <p:nvSpPr>
          <p:cNvPr id="9" name="TextBox 8">
            <a:extLst>
              <a:ext uri="{FF2B5EF4-FFF2-40B4-BE49-F238E27FC236}">
                <a16:creationId xmlns:a16="http://schemas.microsoft.com/office/drawing/2014/main" id="{7476AF63-F981-053B-817F-A98D7A8215D5}"/>
              </a:ext>
            </a:extLst>
          </p:cNvPr>
          <p:cNvSpPr txBox="1"/>
          <p:nvPr/>
        </p:nvSpPr>
        <p:spPr>
          <a:xfrm>
            <a:off x="674014" y="4066864"/>
            <a:ext cx="1874905" cy="523220"/>
          </a:xfrm>
          <a:prstGeom prst="rect">
            <a:avLst/>
          </a:prstGeom>
          <a:solidFill>
            <a:schemeClr val="tx2">
              <a:lumMod val="10000"/>
              <a:lumOff val="90000"/>
            </a:schemeClr>
          </a:solidFill>
        </p:spPr>
        <p:txBody>
          <a:bodyPr wrap="square" rtlCol="0">
            <a:spAutoFit/>
          </a:bodyPr>
          <a:lstStyle/>
          <a:p>
            <a:pPr algn="ctr"/>
            <a:r>
              <a:rPr lang="en-US" sz="1400" dirty="0">
                <a:latin typeface="Arial" panose="020B0604020202020204" pitchFamily="34" charset="0"/>
                <a:cs typeface="Arial" panose="020B0604020202020204" pitchFamily="34" charset="0"/>
              </a:rPr>
              <a:t>Variable Importance Analysis</a:t>
            </a:r>
          </a:p>
        </p:txBody>
      </p:sp>
      <p:sp>
        <p:nvSpPr>
          <p:cNvPr id="10" name="TextBox 9">
            <a:extLst>
              <a:ext uri="{FF2B5EF4-FFF2-40B4-BE49-F238E27FC236}">
                <a16:creationId xmlns:a16="http://schemas.microsoft.com/office/drawing/2014/main" id="{694EEFB2-FD3A-135C-A129-B5F7E1C26EEF}"/>
              </a:ext>
            </a:extLst>
          </p:cNvPr>
          <p:cNvSpPr txBox="1"/>
          <p:nvPr/>
        </p:nvSpPr>
        <p:spPr>
          <a:xfrm>
            <a:off x="3439961" y="990160"/>
            <a:ext cx="1874904"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XGBoost</a:t>
            </a:r>
          </a:p>
        </p:txBody>
      </p:sp>
      <p:sp>
        <p:nvSpPr>
          <p:cNvPr id="11" name="TextBox 10">
            <a:extLst>
              <a:ext uri="{FF2B5EF4-FFF2-40B4-BE49-F238E27FC236}">
                <a16:creationId xmlns:a16="http://schemas.microsoft.com/office/drawing/2014/main" id="{8CC438DB-C6A9-1480-80F6-46ABBF0BE47B}"/>
              </a:ext>
            </a:extLst>
          </p:cNvPr>
          <p:cNvSpPr txBox="1"/>
          <p:nvPr/>
        </p:nvSpPr>
        <p:spPr>
          <a:xfrm>
            <a:off x="6012087" y="990160"/>
            <a:ext cx="1874904"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Random Forest</a:t>
            </a:r>
          </a:p>
        </p:txBody>
      </p:sp>
      <p:sp>
        <p:nvSpPr>
          <p:cNvPr id="12" name="TextBox 11">
            <a:extLst>
              <a:ext uri="{FF2B5EF4-FFF2-40B4-BE49-F238E27FC236}">
                <a16:creationId xmlns:a16="http://schemas.microsoft.com/office/drawing/2014/main" id="{D4AD3B71-1727-ECB1-F3E8-60BDFDF30B76}"/>
              </a:ext>
            </a:extLst>
          </p:cNvPr>
          <p:cNvSpPr txBox="1"/>
          <p:nvPr/>
        </p:nvSpPr>
        <p:spPr>
          <a:xfrm>
            <a:off x="3105587" y="1463953"/>
            <a:ext cx="2568052" cy="4401205"/>
          </a:xfrm>
          <a:prstGeom prst="rect">
            <a:avLst/>
          </a:prstGeom>
          <a:noFill/>
          <a:ln>
            <a:solidFill>
              <a:schemeClr val="accent1"/>
            </a:solidFill>
            <a:prstDash val="sysDot"/>
          </a:ln>
        </p:spPr>
        <p:txBody>
          <a:bodyPr wrap="square" rtlCol="0">
            <a:spAutoFit/>
          </a:bodyPr>
          <a:lstStyle/>
          <a:p>
            <a:r>
              <a:rPr lang="en-US" sz="1400" dirty="0">
                <a:latin typeface="Arial" panose="020B0604020202020204" pitchFamily="34" charset="0"/>
                <a:cs typeface="Arial" panose="020B0604020202020204" pitchFamily="34" charset="0"/>
              </a:rPr>
              <a:t>Top 17 variables:</a:t>
            </a:r>
          </a:p>
          <a:p>
            <a:pPr marL="342900" indent="-342900">
              <a:buAutoNum type="arabicPeriod"/>
            </a:pPr>
            <a:r>
              <a:rPr lang="en-US" sz="1400" dirty="0">
                <a:latin typeface="Arial" panose="020B0604020202020204" pitchFamily="34" charset="0"/>
                <a:cs typeface="Arial" panose="020B0604020202020204" pitchFamily="34" charset="0"/>
              </a:rPr>
              <a:t>U1 Unit type (Unt)</a:t>
            </a:r>
          </a:p>
          <a:p>
            <a:pPr marL="342900" indent="-342900">
              <a:buAutoNum type="arabicPeriod"/>
            </a:pPr>
            <a:r>
              <a:rPr lang="en-US" sz="1400" dirty="0">
                <a:latin typeface="Arial" panose="020B0604020202020204" pitchFamily="34" charset="0"/>
                <a:cs typeface="Arial" panose="020B0604020202020204" pitchFamily="34" charset="0"/>
              </a:rPr>
              <a:t>Crash type (Typ)</a:t>
            </a:r>
          </a:p>
          <a:p>
            <a:pPr marL="342900" indent="-342900">
              <a:buAutoNum type="arabicPeriod"/>
            </a:pPr>
            <a:r>
              <a:rPr lang="en-US" sz="1400" dirty="0">
                <a:latin typeface="Arial" panose="020B0604020202020204" pitchFamily="34" charset="0"/>
                <a:cs typeface="Arial" panose="020B0604020202020204" pitchFamily="34" charset="0"/>
              </a:rPr>
              <a:t>U1 Pre-crash action (Act)</a:t>
            </a:r>
          </a:p>
          <a:p>
            <a:pPr marL="342900" indent="-342900">
              <a:buAutoNum type="arabicPeriod"/>
            </a:pPr>
            <a:r>
              <a:rPr lang="en-US" sz="1400" dirty="0">
                <a:latin typeface="Arial" panose="020B0604020202020204" pitchFamily="34" charset="0"/>
                <a:cs typeface="Arial" panose="020B0604020202020204" pitchFamily="34" charset="0"/>
              </a:rPr>
              <a:t>U1 Contributing factor (Cnf)</a:t>
            </a:r>
          </a:p>
          <a:p>
            <a:pPr marL="342900" indent="-342900">
              <a:buAutoNum type="arabicPeriod"/>
            </a:pPr>
            <a:r>
              <a:rPr lang="en-US" sz="1400" dirty="0">
                <a:latin typeface="Arial" panose="020B0604020202020204" pitchFamily="34" charset="0"/>
                <a:cs typeface="Arial" panose="020B0604020202020204" pitchFamily="34" charset="0"/>
              </a:rPr>
              <a:t>Functional class (Fun)</a:t>
            </a:r>
          </a:p>
          <a:p>
            <a:pPr marL="342900" indent="-342900">
              <a:buAutoNum type="arabicPeriod"/>
            </a:pPr>
            <a:r>
              <a:rPr lang="en-US" sz="1400" dirty="0">
                <a:latin typeface="Arial" panose="020B0604020202020204" pitchFamily="34" charset="0"/>
                <a:cs typeface="Arial" panose="020B0604020202020204" pitchFamily="34" charset="0"/>
              </a:rPr>
              <a:t>Weather (Wth)</a:t>
            </a:r>
          </a:p>
          <a:p>
            <a:pPr marL="342900" indent="-342900">
              <a:buAutoNum type="arabicPeriod"/>
            </a:pPr>
            <a:r>
              <a:rPr lang="en-US" sz="1400" dirty="0">
                <a:latin typeface="Arial" panose="020B0604020202020204" pitchFamily="34" charset="0"/>
                <a:cs typeface="Arial" panose="020B0604020202020204" pitchFamily="34" charset="0"/>
              </a:rPr>
              <a:t>Lighting conditions (Lgh)</a:t>
            </a:r>
          </a:p>
          <a:p>
            <a:pPr marL="342900" indent="-342900">
              <a:buAutoNum type="arabicPeriod"/>
            </a:pPr>
            <a:r>
              <a:rPr lang="en-US" sz="1400" dirty="0">
                <a:latin typeface="Arial" panose="020B0604020202020204" pitchFamily="34" charset="0"/>
                <a:cs typeface="Arial" panose="020B0604020202020204" pitchFamily="34" charset="0"/>
              </a:rPr>
              <a:t>Traffic control device (Tcd)</a:t>
            </a:r>
          </a:p>
          <a:p>
            <a:pPr marL="342900" indent="-342900">
              <a:buAutoNum type="arabicPeriod"/>
            </a:pPr>
            <a:r>
              <a:rPr lang="en-US" sz="1400" dirty="0">
                <a:latin typeface="Arial" panose="020B0604020202020204" pitchFamily="34" charset="0"/>
                <a:cs typeface="Arial" panose="020B0604020202020204" pitchFamily="34" charset="0"/>
              </a:rPr>
              <a:t>Road contour (Cnt)</a:t>
            </a:r>
          </a:p>
          <a:p>
            <a:pPr marL="342900" indent="-342900">
              <a:buAutoNum type="arabicPeriod"/>
            </a:pPr>
            <a:r>
              <a:rPr lang="en-US" sz="1400" dirty="0">
                <a:latin typeface="Arial" panose="020B0604020202020204" pitchFamily="34" charset="0"/>
                <a:cs typeface="Arial" panose="020B0604020202020204" pitchFamily="34" charset="0"/>
              </a:rPr>
              <a:t>Posted speed limit (PSL)</a:t>
            </a:r>
          </a:p>
          <a:p>
            <a:pPr marL="342900" indent="-342900">
              <a:buAutoNum type="arabicPeriod"/>
            </a:pPr>
            <a:r>
              <a:rPr lang="en-US" sz="1400" dirty="0">
                <a:latin typeface="Arial" panose="020B0604020202020204" pitchFamily="34" charset="0"/>
                <a:cs typeface="Arial" panose="020B0604020202020204" pitchFamily="34" charset="0"/>
              </a:rPr>
              <a:t>Number of lanes (Ln)</a:t>
            </a:r>
          </a:p>
          <a:p>
            <a:pPr marL="342900" indent="-342900">
              <a:buAutoNum type="arabicPeriod"/>
            </a:pPr>
            <a:r>
              <a:rPr lang="en-US" sz="1400" dirty="0">
                <a:latin typeface="Arial" panose="020B0604020202020204" pitchFamily="34" charset="0"/>
                <a:cs typeface="Arial" panose="020B0604020202020204" pitchFamily="34" charset="0"/>
              </a:rPr>
              <a:t>Facility type (Fcl)</a:t>
            </a:r>
          </a:p>
          <a:p>
            <a:pPr marL="342900" indent="-342900">
              <a:buAutoNum type="arabicPeriod"/>
            </a:pPr>
            <a:r>
              <a:rPr lang="en-US" sz="1400" dirty="0">
                <a:latin typeface="Arial" panose="020B0604020202020204" pitchFamily="34" charset="0"/>
                <a:cs typeface="Arial" panose="020B0604020202020204" pitchFamily="34" charset="0"/>
              </a:rPr>
              <a:t>Gender (Gen)</a:t>
            </a:r>
          </a:p>
          <a:p>
            <a:pPr marL="342900" indent="-342900">
              <a:buAutoNum type="arabicPeriod"/>
            </a:pPr>
            <a:r>
              <a:rPr lang="en-US" sz="1400" dirty="0">
                <a:latin typeface="Arial" panose="020B0604020202020204" pitchFamily="34" charset="0"/>
                <a:cs typeface="Arial" panose="020B0604020202020204" pitchFamily="34" charset="0"/>
              </a:rPr>
              <a:t>Road condition (Cnd)</a:t>
            </a:r>
          </a:p>
          <a:p>
            <a:pPr marL="342900" indent="-342900">
              <a:buAutoNum type="arabicPeriod"/>
            </a:pPr>
            <a:r>
              <a:rPr lang="en-US" sz="1400" dirty="0">
                <a:latin typeface="Arial" panose="020B0604020202020204" pitchFamily="34" charset="0"/>
                <a:cs typeface="Arial" panose="020B0604020202020204" pitchFamily="34" charset="0"/>
              </a:rPr>
              <a:t>Young driver (Yng)</a:t>
            </a:r>
          </a:p>
          <a:p>
            <a:pPr marL="342900" indent="-342900">
              <a:buAutoNum type="arabicPeriod"/>
            </a:pPr>
            <a:r>
              <a:rPr lang="en-US" sz="1400" dirty="0">
                <a:latin typeface="Arial" panose="020B0604020202020204" pitchFamily="34" charset="0"/>
                <a:cs typeface="Arial" panose="020B0604020202020204" pitchFamily="34" charset="0"/>
              </a:rPr>
              <a:t>Roadway departure (Dep)</a:t>
            </a:r>
          </a:p>
          <a:p>
            <a:pPr marL="342900" indent="-342900">
              <a:buAutoNum type="arabicPeriod"/>
            </a:pPr>
            <a:r>
              <a:rPr lang="en-US" sz="1400" dirty="0">
                <a:latin typeface="Arial" panose="020B0604020202020204" pitchFamily="34" charset="0"/>
                <a:cs typeface="Arial" panose="020B0604020202020204" pitchFamily="34" charset="0"/>
              </a:rPr>
              <a:t>Day oof week (DOW)</a:t>
            </a:r>
          </a:p>
        </p:txBody>
      </p:sp>
      <p:sp>
        <p:nvSpPr>
          <p:cNvPr id="13" name="TextBox 12">
            <a:extLst>
              <a:ext uri="{FF2B5EF4-FFF2-40B4-BE49-F238E27FC236}">
                <a16:creationId xmlns:a16="http://schemas.microsoft.com/office/drawing/2014/main" id="{78319522-85A7-69EA-A1C6-72113EB3AD20}"/>
              </a:ext>
            </a:extLst>
          </p:cNvPr>
          <p:cNvSpPr txBox="1"/>
          <p:nvPr/>
        </p:nvSpPr>
        <p:spPr>
          <a:xfrm>
            <a:off x="5673639" y="1463953"/>
            <a:ext cx="2568053" cy="4401205"/>
          </a:xfrm>
          <a:prstGeom prst="rect">
            <a:avLst/>
          </a:prstGeom>
          <a:noFill/>
          <a:ln>
            <a:solidFill>
              <a:schemeClr val="accent1"/>
            </a:solidFill>
            <a:prstDash val="sysDot"/>
          </a:ln>
        </p:spPr>
        <p:txBody>
          <a:bodyPr wrap="square" rtlCol="0">
            <a:spAutoFit/>
          </a:bodyPr>
          <a:lstStyle/>
          <a:p>
            <a:r>
              <a:rPr lang="en-US" sz="1400" dirty="0">
                <a:latin typeface="Arial" panose="020B0604020202020204" pitchFamily="34" charset="0"/>
                <a:cs typeface="Arial" panose="020B0604020202020204" pitchFamily="34" charset="0"/>
              </a:rPr>
              <a:t>Top 17 variables:</a:t>
            </a:r>
          </a:p>
          <a:p>
            <a:pPr marL="342900" indent="-342900">
              <a:buFontTx/>
              <a:buAutoNum type="arabicPeriod"/>
            </a:pPr>
            <a:r>
              <a:rPr lang="en-US" sz="1400" dirty="0">
                <a:latin typeface="Arial" panose="020B0604020202020204" pitchFamily="34" charset="0"/>
                <a:cs typeface="Arial" panose="020B0604020202020204" pitchFamily="34" charset="0"/>
              </a:rPr>
              <a:t>Crash type (Typ)</a:t>
            </a:r>
          </a:p>
          <a:p>
            <a:pPr marL="342900" indent="-342900">
              <a:buFontTx/>
              <a:buAutoNum type="arabicPeriod"/>
            </a:pPr>
            <a:r>
              <a:rPr lang="en-US" sz="1400" dirty="0">
                <a:latin typeface="Arial" panose="020B0604020202020204" pitchFamily="34" charset="0"/>
                <a:cs typeface="Arial" panose="020B0604020202020204" pitchFamily="34" charset="0"/>
              </a:rPr>
              <a:t>U1 Unit type (Unt)</a:t>
            </a:r>
          </a:p>
          <a:p>
            <a:pPr marL="342900" indent="-342900">
              <a:buFontTx/>
              <a:buAutoNum type="arabicPeriod"/>
            </a:pPr>
            <a:r>
              <a:rPr lang="en-US" sz="1400" dirty="0">
                <a:latin typeface="Arial" panose="020B0604020202020204" pitchFamily="34" charset="0"/>
                <a:cs typeface="Arial" panose="020B0604020202020204" pitchFamily="34" charset="0"/>
              </a:rPr>
              <a:t>U1 Contributing factor (Cnf)</a:t>
            </a:r>
          </a:p>
          <a:p>
            <a:pPr marL="342900" indent="-342900">
              <a:buFontTx/>
              <a:buAutoNum type="arabicPeriod"/>
            </a:pPr>
            <a:r>
              <a:rPr lang="en-US" sz="1400" dirty="0">
                <a:latin typeface="Arial" panose="020B0604020202020204" pitchFamily="34" charset="0"/>
                <a:cs typeface="Arial" panose="020B0604020202020204" pitchFamily="34" charset="0"/>
              </a:rPr>
              <a:t>Roadway departure (Dep)</a:t>
            </a:r>
          </a:p>
          <a:p>
            <a:pPr marL="342900" indent="-342900">
              <a:buFontTx/>
              <a:buAutoNum type="arabicPeriod"/>
            </a:pPr>
            <a:r>
              <a:rPr lang="en-US" sz="1400" dirty="0">
                <a:latin typeface="Arial" panose="020B0604020202020204" pitchFamily="34" charset="0"/>
                <a:cs typeface="Arial" panose="020B0604020202020204" pitchFamily="34" charset="0"/>
              </a:rPr>
              <a:t>U1 pre-crash action (Act)</a:t>
            </a:r>
          </a:p>
          <a:p>
            <a:pPr marL="342900" indent="-342900">
              <a:buFontTx/>
              <a:buAutoNum type="arabicPeriod"/>
            </a:pPr>
            <a:r>
              <a:rPr lang="en-US" sz="1400" dirty="0">
                <a:latin typeface="Arial" panose="020B0604020202020204" pitchFamily="34" charset="0"/>
                <a:cs typeface="Arial" panose="020B0604020202020204" pitchFamily="34" charset="0"/>
              </a:rPr>
              <a:t>Gender (Gen)</a:t>
            </a:r>
          </a:p>
          <a:p>
            <a:pPr marL="342900" indent="-342900">
              <a:buFontTx/>
              <a:buAutoNum type="arabicPeriod"/>
            </a:pPr>
            <a:r>
              <a:rPr lang="en-US" sz="1400" dirty="0">
                <a:latin typeface="Arial" panose="020B0604020202020204" pitchFamily="34" charset="0"/>
                <a:cs typeface="Arial" panose="020B0604020202020204" pitchFamily="34" charset="0"/>
              </a:rPr>
              <a:t>Road condition (Cnd)</a:t>
            </a:r>
          </a:p>
          <a:p>
            <a:pPr marL="342900" indent="-342900">
              <a:buFontTx/>
              <a:buAutoNum type="arabicPeriod"/>
            </a:pPr>
            <a:r>
              <a:rPr lang="en-US" sz="1400" dirty="0">
                <a:latin typeface="Arial" panose="020B0604020202020204" pitchFamily="34" charset="0"/>
                <a:cs typeface="Arial" panose="020B0604020202020204" pitchFamily="34" charset="0"/>
              </a:rPr>
              <a:t>Weather (Wth)</a:t>
            </a:r>
          </a:p>
          <a:p>
            <a:pPr marL="342900" indent="-342900">
              <a:buFontTx/>
              <a:buAutoNum type="arabicPeriod"/>
            </a:pPr>
            <a:r>
              <a:rPr lang="en-US" sz="1400" dirty="0">
                <a:latin typeface="Arial" panose="020B0604020202020204" pitchFamily="34" charset="0"/>
                <a:cs typeface="Arial" panose="020B0604020202020204" pitchFamily="34" charset="0"/>
              </a:rPr>
              <a:t>Lighting conditions (Lgh)</a:t>
            </a:r>
          </a:p>
          <a:p>
            <a:pPr marL="342900" indent="-342900">
              <a:buFontTx/>
              <a:buAutoNum type="arabicPeriod"/>
            </a:pPr>
            <a:r>
              <a:rPr lang="en-US" sz="1400" dirty="0">
                <a:latin typeface="Arial" panose="020B0604020202020204" pitchFamily="34" charset="0"/>
                <a:cs typeface="Arial" panose="020B0604020202020204" pitchFamily="34" charset="0"/>
              </a:rPr>
              <a:t>Number of lanes (Ln)</a:t>
            </a:r>
          </a:p>
          <a:p>
            <a:pPr marL="342900" indent="-342900">
              <a:buFontTx/>
              <a:buAutoNum type="arabicPeriod"/>
            </a:pPr>
            <a:r>
              <a:rPr lang="en-US" sz="1400" dirty="0">
                <a:latin typeface="Arial" panose="020B0604020202020204" pitchFamily="34" charset="0"/>
                <a:cs typeface="Arial" panose="020B0604020202020204" pitchFamily="34" charset="0"/>
              </a:rPr>
              <a:t>Facility type (Fcl)</a:t>
            </a:r>
          </a:p>
          <a:p>
            <a:pPr marL="342900" indent="-342900">
              <a:buFontTx/>
              <a:buAutoNum type="arabicPeriod"/>
            </a:pPr>
            <a:r>
              <a:rPr lang="en-US" sz="1400" dirty="0">
                <a:latin typeface="Arial" panose="020B0604020202020204" pitchFamily="34" charset="0"/>
                <a:cs typeface="Arial" panose="020B0604020202020204" pitchFamily="34" charset="0"/>
              </a:rPr>
              <a:t>Road contour (Cnt)</a:t>
            </a:r>
          </a:p>
          <a:p>
            <a:pPr marL="342900" indent="-342900">
              <a:buFontTx/>
              <a:buAutoNum type="arabicPeriod"/>
            </a:pPr>
            <a:r>
              <a:rPr lang="en-US" sz="1400" dirty="0">
                <a:latin typeface="Arial" panose="020B0604020202020204" pitchFamily="34" charset="0"/>
                <a:cs typeface="Arial" panose="020B0604020202020204" pitchFamily="34" charset="0"/>
              </a:rPr>
              <a:t>Posted speed limit (PSL)</a:t>
            </a:r>
          </a:p>
          <a:p>
            <a:pPr marL="342900" indent="-342900">
              <a:buFontTx/>
              <a:buAutoNum type="arabicPeriod"/>
            </a:pPr>
            <a:r>
              <a:rPr lang="en-US" sz="1400" dirty="0">
                <a:latin typeface="Arial" panose="020B0604020202020204" pitchFamily="34" charset="0"/>
                <a:cs typeface="Arial" panose="020B0604020202020204" pitchFamily="34" charset="0"/>
              </a:rPr>
              <a:t>Traffic control device (Tcd)</a:t>
            </a:r>
          </a:p>
          <a:p>
            <a:pPr marL="342900" indent="-342900">
              <a:buFontTx/>
              <a:buAutoNum type="arabicPeriod"/>
            </a:pPr>
            <a:r>
              <a:rPr lang="en-US" sz="1400" dirty="0">
                <a:latin typeface="Arial" panose="020B0604020202020204" pitchFamily="34" charset="0"/>
                <a:cs typeface="Arial" panose="020B0604020202020204" pitchFamily="34" charset="0"/>
              </a:rPr>
              <a:t>Young driver (Yng)</a:t>
            </a:r>
          </a:p>
          <a:p>
            <a:pPr marL="342900" indent="-342900">
              <a:buFontTx/>
              <a:buAutoNum type="arabicPeriod"/>
            </a:pPr>
            <a:r>
              <a:rPr lang="en-US" sz="1400" dirty="0">
                <a:latin typeface="Arial" panose="020B0604020202020204" pitchFamily="34" charset="0"/>
                <a:cs typeface="Arial" panose="020B0604020202020204" pitchFamily="34" charset="0"/>
              </a:rPr>
              <a:t>Functional class (Fun)</a:t>
            </a:r>
          </a:p>
          <a:p>
            <a:pPr marL="342900" indent="-342900">
              <a:buFontTx/>
              <a:buAutoNum type="arabicPeriod"/>
            </a:pPr>
            <a:r>
              <a:rPr lang="en-US" sz="1400" dirty="0">
                <a:latin typeface="Arial" panose="020B0604020202020204" pitchFamily="34" charset="0"/>
                <a:cs typeface="Arial" panose="020B0604020202020204" pitchFamily="34" charset="0"/>
              </a:rPr>
              <a:t>Day of week (DOW)</a:t>
            </a:r>
          </a:p>
        </p:txBody>
      </p:sp>
      <p:cxnSp>
        <p:nvCxnSpPr>
          <p:cNvPr id="14" name="Straight Arrow Connector 13">
            <a:extLst>
              <a:ext uri="{FF2B5EF4-FFF2-40B4-BE49-F238E27FC236}">
                <a16:creationId xmlns:a16="http://schemas.microsoft.com/office/drawing/2014/main" id="{8874AC80-53DC-7ACA-4EB1-0375FB4A51F9}"/>
              </a:ext>
            </a:extLst>
          </p:cNvPr>
          <p:cNvCxnSpPr>
            <a:cxnSpLocks/>
            <a:stCxn id="4" idx="2"/>
            <a:endCxn id="23" idx="0"/>
          </p:cNvCxnSpPr>
          <p:nvPr/>
        </p:nvCxnSpPr>
        <p:spPr>
          <a:xfrm>
            <a:off x="1611466" y="1686930"/>
            <a:ext cx="1" cy="31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C72139F-7900-D908-5B79-F91E2111ECF1}"/>
              </a:ext>
            </a:extLst>
          </p:cNvPr>
          <p:cNvCxnSpPr>
            <a:cxnSpLocks/>
            <a:stCxn id="23" idx="2"/>
            <a:endCxn id="9" idx="0"/>
          </p:cNvCxnSpPr>
          <p:nvPr/>
        </p:nvCxnSpPr>
        <p:spPr>
          <a:xfrm>
            <a:off x="1611467" y="3752409"/>
            <a:ext cx="0" cy="314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B60C723-A355-9B5F-E774-DC8FE4F179FD}"/>
              </a:ext>
            </a:extLst>
          </p:cNvPr>
          <p:cNvSpPr txBox="1"/>
          <p:nvPr/>
        </p:nvSpPr>
        <p:spPr>
          <a:xfrm>
            <a:off x="8906973" y="990160"/>
            <a:ext cx="2070048"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Considered Variables</a:t>
            </a:r>
          </a:p>
        </p:txBody>
      </p:sp>
      <p:sp>
        <p:nvSpPr>
          <p:cNvPr id="17" name="TextBox 16">
            <a:extLst>
              <a:ext uri="{FF2B5EF4-FFF2-40B4-BE49-F238E27FC236}">
                <a16:creationId xmlns:a16="http://schemas.microsoft.com/office/drawing/2014/main" id="{8C4A53D6-6E30-F1BD-88BC-BF3DA6C74BC6}"/>
              </a:ext>
            </a:extLst>
          </p:cNvPr>
          <p:cNvSpPr txBox="1"/>
          <p:nvPr/>
        </p:nvSpPr>
        <p:spPr>
          <a:xfrm>
            <a:off x="8809402" y="1548461"/>
            <a:ext cx="2265191" cy="4185761"/>
          </a:xfrm>
          <a:prstGeom prst="rect">
            <a:avLst/>
          </a:prstGeom>
          <a:noFill/>
          <a:ln>
            <a:solidFill>
              <a:schemeClr val="accent1"/>
            </a:solidFill>
            <a:prstDash val="sysDot"/>
          </a:ln>
        </p:spPr>
        <p:txBody>
          <a:bodyPr wrap="square" rtlCol="0">
            <a:spAutoFit/>
          </a:bodyPr>
          <a:lstStyle/>
          <a:p>
            <a:pPr marL="342900" indent="-342900">
              <a:buFontTx/>
              <a:buAutoNum type="arabicPeriod"/>
            </a:pPr>
            <a:r>
              <a:rPr lang="en-US" sz="1400" dirty="0">
                <a:latin typeface="Arial" panose="020B0604020202020204" pitchFamily="34" charset="0"/>
                <a:cs typeface="Arial" panose="020B0604020202020204" pitchFamily="34" charset="0"/>
              </a:rPr>
              <a:t>U1 Unit type (Unt)</a:t>
            </a:r>
          </a:p>
          <a:p>
            <a:pPr marL="342900" indent="-342900">
              <a:buFontTx/>
              <a:buAutoNum type="arabicPeriod"/>
            </a:pPr>
            <a:r>
              <a:rPr lang="en-US" sz="1400" dirty="0">
                <a:latin typeface="Arial" panose="020B0604020202020204" pitchFamily="34" charset="0"/>
                <a:cs typeface="Arial" panose="020B0604020202020204" pitchFamily="34" charset="0"/>
              </a:rPr>
              <a:t>Crash type (Typ)</a:t>
            </a:r>
          </a:p>
          <a:p>
            <a:pPr marL="342900" indent="-342900">
              <a:buFontTx/>
              <a:buAutoNum type="arabicPeriod"/>
            </a:pPr>
            <a:r>
              <a:rPr lang="en-US" sz="1400" dirty="0">
                <a:latin typeface="Arial" panose="020B0604020202020204" pitchFamily="34" charset="0"/>
                <a:cs typeface="Arial" panose="020B0604020202020204" pitchFamily="34" charset="0"/>
              </a:rPr>
              <a:t>U1 Contributing factor (Cnf)</a:t>
            </a:r>
          </a:p>
          <a:p>
            <a:pPr marL="342900" indent="-342900">
              <a:buFontTx/>
              <a:buAutoNum type="arabicPeriod"/>
            </a:pPr>
            <a:r>
              <a:rPr lang="en-US" sz="1400" dirty="0">
                <a:latin typeface="Arial" panose="020B0604020202020204" pitchFamily="34" charset="0"/>
                <a:cs typeface="Arial" panose="020B0604020202020204" pitchFamily="34" charset="0"/>
              </a:rPr>
              <a:t>U1 Pre-crash action (Act)</a:t>
            </a:r>
          </a:p>
          <a:p>
            <a:pPr marL="342900" indent="-342900">
              <a:buFontTx/>
              <a:buAutoNum type="arabicPeriod"/>
            </a:pPr>
            <a:r>
              <a:rPr lang="en-US" sz="1400" dirty="0">
                <a:latin typeface="Arial" panose="020B0604020202020204" pitchFamily="34" charset="0"/>
                <a:cs typeface="Arial" panose="020B0604020202020204" pitchFamily="34" charset="0"/>
              </a:rPr>
              <a:t>Weather (Wth)</a:t>
            </a:r>
          </a:p>
          <a:p>
            <a:pPr marL="342900" indent="-342900">
              <a:buFontTx/>
              <a:buAutoNum type="arabicPeriod"/>
            </a:pPr>
            <a:r>
              <a:rPr lang="en-US" sz="1400" dirty="0">
                <a:latin typeface="Arial" panose="020B0604020202020204" pitchFamily="34" charset="0"/>
                <a:cs typeface="Arial" panose="020B0604020202020204" pitchFamily="34" charset="0"/>
              </a:rPr>
              <a:t>Lighting conditions (Lgh)</a:t>
            </a:r>
          </a:p>
          <a:p>
            <a:pPr marL="342900" indent="-342900">
              <a:buFontTx/>
              <a:buAutoNum type="arabicPeriod"/>
            </a:pPr>
            <a:r>
              <a:rPr lang="en-US" sz="1400" dirty="0">
                <a:latin typeface="Arial" panose="020B0604020202020204" pitchFamily="34" charset="0"/>
                <a:cs typeface="Arial" panose="020B0604020202020204" pitchFamily="34" charset="0"/>
              </a:rPr>
              <a:t>Road condition (Cnd)</a:t>
            </a:r>
          </a:p>
          <a:p>
            <a:pPr marL="342900" indent="-342900">
              <a:buFontTx/>
              <a:buAutoNum type="arabicPeriod"/>
            </a:pPr>
            <a:r>
              <a:rPr lang="en-US" sz="1400" dirty="0">
                <a:latin typeface="Arial" panose="020B0604020202020204" pitchFamily="34" charset="0"/>
                <a:cs typeface="Arial" panose="020B0604020202020204" pitchFamily="34" charset="0"/>
              </a:rPr>
              <a:t>Traffic control device (Tcd)</a:t>
            </a:r>
          </a:p>
          <a:p>
            <a:pPr marL="342900" indent="-342900">
              <a:buFontTx/>
              <a:buAutoNum type="arabicPeriod"/>
            </a:pPr>
            <a:r>
              <a:rPr lang="en-US" sz="1400" dirty="0">
                <a:latin typeface="Arial" panose="020B0604020202020204" pitchFamily="34" charset="0"/>
                <a:cs typeface="Arial" panose="020B0604020202020204" pitchFamily="34" charset="0"/>
              </a:rPr>
              <a:t>Road contour (Cnt)</a:t>
            </a:r>
          </a:p>
          <a:p>
            <a:pPr marL="342900" indent="-342900">
              <a:buFontTx/>
              <a:buAutoNum type="arabicPeriod"/>
            </a:pPr>
            <a:r>
              <a:rPr lang="en-US" sz="1400" dirty="0">
                <a:latin typeface="Arial" panose="020B0604020202020204" pitchFamily="34" charset="0"/>
                <a:cs typeface="Arial" panose="020B0604020202020204" pitchFamily="34" charset="0"/>
              </a:rPr>
              <a:t>Posted Speed Limit (PSL)</a:t>
            </a:r>
          </a:p>
          <a:p>
            <a:pPr marL="342900" indent="-342900">
              <a:buFontTx/>
              <a:buAutoNum type="arabicPeriod"/>
            </a:pPr>
            <a:r>
              <a:rPr lang="en-US" sz="1400" dirty="0">
                <a:latin typeface="Arial" panose="020B0604020202020204" pitchFamily="34" charset="0"/>
                <a:cs typeface="Arial" panose="020B0604020202020204" pitchFamily="34" charset="0"/>
              </a:rPr>
              <a:t>Number of lanes (Ln)</a:t>
            </a:r>
          </a:p>
          <a:p>
            <a:pPr marL="342900" indent="-342900">
              <a:buFontTx/>
              <a:buAutoNum type="arabicPeriod"/>
            </a:pPr>
            <a:r>
              <a:rPr lang="en-US" sz="1400" dirty="0">
                <a:latin typeface="Arial" panose="020B0604020202020204" pitchFamily="34" charset="0"/>
                <a:cs typeface="Arial" panose="020B0604020202020204" pitchFamily="34" charset="0"/>
              </a:rPr>
              <a:t>Facility type (Fcl)</a:t>
            </a:r>
          </a:p>
          <a:p>
            <a:pPr marL="342900" indent="-342900">
              <a:buFontTx/>
              <a:buAutoNum type="arabicPeriod"/>
            </a:pPr>
            <a:r>
              <a:rPr lang="en-US" sz="1400" dirty="0">
                <a:latin typeface="Arial" panose="020B0604020202020204" pitchFamily="34" charset="0"/>
                <a:cs typeface="Arial" panose="020B0604020202020204" pitchFamily="34" charset="0"/>
              </a:rPr>
              <a:t>Young driver (Yng)</a:t>
            </a:r>
          </a:p>
          <a:p>
            <a:pPr marL="342900" indent="-342900">
              <a:buFontTx/>
              <a:buAutoNum type="arabicPeriod"/>
            </a:pPr>
            <a:r>
              <a:rPr lang="en-US" sz="1400" dirty="0">
                <a:latin typeface="Arial" panose="020B0604020202020204" pitchFamily="34" charset="0"/>
                <a:cs typeface="Arial" panose="020B0604020202020204" pitchFamily="34" charset="0"/>
              </a:rPr>
              <a:t>Severity (Sev)</a:t>
            </a:r>
          </a:p>
        </p:txBody>
      </p:sp>
      <p:sp>
        <p:nvSpPr>
          <p:cNvPr id="18" name="Rectangle 17">
            <a:extLst>
              <a:ext uri="{FF2B5EF4-FFF2-40B4-BE49-F238E27FC236}">
                <a16:creationId xmlns:a16="http://schemas.microsoft.com/office/drawing/2014/main" id="{5BE9149D-4842-E889-6DC6-9308649A294B}"/>
              </a:ext>
            </a:extLst>
          </p:cNvPr>
          <p:cNvSpPr/>
          <p:nvPr/>
        </p:nvSpPr>
        <p:spPr>
          <a:xfrm>
            <a:off x="3029802" y="909962"/>
            <a:ext cx="5325817" cy="5462513"/>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DEBE28EB-8EEF-ADE7-00FC-040A55FDB909}"/>
              </a:ext>
            </a:extLst>
          </p:cNvPr>
          <p:cNvCxnSpPr>
            <a:cxnSpLocks/>
            <a:stCxn id="9" idx="3"/>
          </p:cNvCxnSpPr>
          <p:nvPr/>
        </p:nvCxnSpPr>
        <p:spPr>
          <a:xfrm>
            <a:off x="2548919" y="4328474"/>
            <a:ext cx="4808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E461AE-59D7-FD5D-DC34-7D269C40C024}"/>
              </a:ext>
            </a:extLst>
          </p:cNvPr>
          <p:cNvCxnSpPr>
            <a:cxnSpLocks/>
            <a:stCxn id="18" idx="3"/>
            <a:endCxn id="17" idx="1"/>
          </p:cNvCxnSpPr>
          <p:nvPr/>
        </p:nvCxnSpPr>
        <p:spPr>
          <a:xfrm>
            <a:off x="8355619" y="3641219"/>
            <a:ext cx="453783" cy="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EBC2D46-EE56-14A4-8975-41508EDE1CB7}"/>
              </a:ext>
            </a:extLst>
          </p:cNvPr>
          <p:cNvSpPr txBox="1"/>
          <p:nvPr/>
        </p:nvSpPr>
        <p:spPr>
          <a:xfrm>
            <a:off x="674014" y="2097696"/>
            <a:ext cx="1874904" cy="307777"/>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21 variables</a:t>
            </a:r>
          </a:p>
        </p:txBody>
      </p:sp>
      <p:sp>
        <p:nvSpPr>
          <p:cNvPr id="22" name="TextBox 21">
            <a:extLst>
              <a:ext uri="{FF2B5EF4-FFF2-40B4-BE49-F238E27FC236}">
                <a16:creationId xmlns:a16="http://schemas.microsoft.com/office/drawing/2014/main" id="{CD730241-B929-B903-D1CD-72F4C32362CB}"/>
              </a:ext>
            </a:extLst>
          </p:cNvPr>
          <p:cNvSpPr txBox="1"/>
          <p:nvPr/>
        </p:nvSpPr>
        <p:spPr>
          <a:xfrm>
            <a:off x="674014" y="2579079"/>
            <a:ext cx="1874904" cy="523220"/>
          </a:xfrm>
          <a:prstGeom prst="rect">
            <a:avLst/>
          </a:prstGeom>
          <a:noFill/>
          <a:ln>
            <a:solidFill>
              <a:schemeClr val="accent1"/>
            </a:solidFill>
            <a:prstDash val="sysDot"/>
          </a:ln>
        </p:spPr>
        <p:txBody>
          <a:bodyPr wrap="square" rtlCol="0">
            <a:spAutoFit/>
          </a:bodyPr>
          <a:lstStyle/>
          <a:p>
            <a:pPr algn="ctr"/>
            <a:r>
              <a:rPr lang="en-US" sz="1400" dirty="0">
                <a:latin typeface="Arial" panose="020B0604020202020204" pitchFamily="34" charset="0"/>
                <a:cs typeface="Arial" panose="020B0604020202020204" pitchFamily="34" charset="0"/>
              </a:rPr>
              <a:t>Removed variables over 85% skewed </a:t>
            </a:r>
          </a:p>
        </p:txBody>
      </p:sp>
      <p:sp>
        <p:nvSpPr>
          <p:cNvPr id="23" name="Rectangle 22">
            <a:extLst>
              <a:ext uri="{FF2B5EF4-FFF2-40B4-BE49-F238E27FC236}">
                <a16:creationId xmlns:a16="http://schemas.microsoft.com/office/drawing/2014/main" id="{AABBA5E3-9934-7748-80B9-61B6354798E5}"/>
              </a:ext>
            </a:extLst>
          </p:cNvPr>
          <p:cNvSpPr/>
          <p:nvPr/>
        </p:nvSpPr>
        <p:spPr>
          <a:xfrm>
            <a:off x="594709" y="2001385"/>
            <a:ext cx="2033516" cy="1751024"/>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43B736D-B271-FD67-DDB5-766539A529F4}"/>
              </a:ext>
            </a:extLst>
          </p:cNvPr>
          <p:cNvSpPr txBox="1"/>
          <p:nvPr/>
        </p:nvSpPr>
        <p:spPr>
          <a:xfrm>
            <a:off x="4467934" y="5998922"/>
            <a:ext cx="2411409" cy="307777"/>
          </a:xfrm>
          <a:prstGeom prst="rect">
            <a:avLst/>
          </a:prstGeom>
          <a:noFill/>
          <a:ln>
            <a:solidFill>
              <a:schemeClr val="accent1"/>
            </a:solidFill>
            <a:prstDash val="sysDot"/>
          </a:ln>
        </p:spPr>
        <p:txBody>
          <a:bodyPr wrap="square" rtlCol="0">
            <a:spAutoFit/>
          </a:bodyPr>
          <a:lstStyle/>
          <a:p>
            <a:pPr algn="ctr"/>
            <a:r>
              <a:rPr lang="en-US" sz="1400" dirty="0">
                <a:solidFill>
                  <a:srgbClr val="FF0000"/>
                </a:solidFill>
                <a:latin typeface="Arial" panose="020B0604020202020204" pitchFamily="34" charset="0"/>
                <a:cs typeface="Arial" panose="020B0604020202020204" pitchFamily="34" charset="0"/>
              </a:rPr>
              <a:t>Target variable - Severity</a:t>
            </a:r>
          </a:p>
        </p:txBody>
      </p:sp>
    </p:spTree>
    <p:extLst>
      <p:ext uri="{BB962C8B-B14F-4D97-AF65-F5344CB8AC3E}">
        <p14:creationId xmlns:p14="http://schemas.microsoft.com/office/powerpoint/2010/main" val="138905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P spid="17" grpId="0" animBg="1"/>
      <p:bldP spid="18"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4A4A-A670-F606-9C0D-8FFA3C37910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CF9255-E2BB-E8B0-DDC0-FE215F9ED0ED}"/>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FEED4366-555E-14EF-BAD3-E1124CBDF898}"/>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Variable importance analysis (XGBoost)</a:t>
            </a:r>
          </a:p>
        </p:txBody>
      </p:sp>
      <p:cxnSp>
        <p:nvCxnSpPr>
          <p:cNvPr id="8" name="Straight Connector 7">
            <a:extLst>
              <a:ext uri="{FF2B5EF4-FFF2-40B4-BE49-F238E27FC236}">
                <a16:creationId xmlns:a16="http://schemas.microsoft.com/office/drawing/2014/main" id="{F5E1E1DC-75BB-BA82-2051-1C77C74EEEA2}"/>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F831F51B-D3BE-C826-AB56-E0B6F065DD5F}"/>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33</a:t>
            </a:fld>
            <a:endParaRPr lang="en-US" sz="1600">
              <a:solidFill>
                <a:schemeClr val="bg1">
                  <a:lumMod val="50000"/>
                </a:schemeClr>
              </a:solidFill>
              <a:latin typeface="Franklin Gothic Book" panose="020B0503020102020204" pitchFamily="34" charset="0"/>
            </a:endParaRPr>
          </a:p>
        </p:txBody>
      </p:sp>
      <p:pic>
        <p:nvPicPr>
          <p:cNvPr id="4" name="Picture 3" descr="A graph of a number of gray bars&#10;&#10;AI-generated content may be incorrect.">
            <a:extLst>
              <a:ext uri="{FF2B5EF4-FFF2-40B4-BE49-F238E27FC236}">
                <a16:creationId xmlns:a16="http://schemas.microsoft.com/office/drawing/2014/main" id="{90B029C6-0006-7D73-6153-454383A5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45" y="1188681"/>
            <a:ext cx="9643109" cy="4480637"/>
          </a:xfrm>
          <a:prstGeom prst="rect">
            <a:avLst/>
          </a:prstGeom>
        </p:spPr>
      </p:pic>
    </p:spTree>
    <p:extLst>
      <p:ext uri="{BB962C8B-B14F-4D97-AF65-F5344CB8AC3E}">
        <p14:creationId xmlns:p14="http://schemas.microsoft.com/office/powerpoint/2010/main" val="143074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54736-3587-0134-0D83-3F437B8D3F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2118A2-84B7-9A84-A61F-44AFA110DE73}"/>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DBD9A594-7A5C-09CC-5FD4-F4BCD361C920}"/>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Variable importance analysis (RandomForest)</a:t>
            </a:r>
          </a:p>
        </p:txBody>
      </p:sp>
      <p:cxnSp>
        <p:nvCxnSpPr>
          <p:cNvPr id="8" name="Straight Connector 7">
            <a:extLst>
              <a:ext uri="{FF2B5EF4-FFF2-40B4-BE49-F238E27FC236}">
                <a16:creationId xmlns:a16="http://schemas.microsoft.com/office/drawing/2014/main" id="{D34E4BEB-705C-AD41-BAD4-C88D8420F966}"/>
              </a:ext>
            </a:extLst>
          </p:cNvPr>
          <p:cNvCxnSpPr>
            <a:cxnSpLocks/>
          </p:cNvCxnSpPr>
          <p:nvPr/>
        </p:nvCxnSpPr>
        <p:spPr>
          <a:xfrm>
            <a:off x="182881" y="603063"/>
            <a:ext cx="7141463" cy="0"/>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E44A1B2-5EE3-8D4C-13D1-1BA050665728}"/>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34</a:t>
            </a:fld>
            <a:endParaRPr lang="en-US" sz="1600">
              <a:solidFill>
                <a:schemeClr val="bg1">
                  <a:lumMod val="50000"/>
                </a:schemeClr>
              </a:solidFill>
              <a:latin typeface="Franklin Gothic Book" panose="020B0503020102020204" pitchFamily="34" charset="0"/>
            </a:endParaRPr>
          </a:p>
        </p:txBody>
      </p:sp>
      <p:pic>
        <p:nvPicPr>
          <p:cNvPr id="4" name="Picture 3" descr="A graph with blue and white bars&#10;&#10;AI-generated content may be incorrect.">
            <a:extLst>
              <a:ext uri="{FF2B5EF4-FFF2-40B4-BE49-F238E27FC236}">
                <a16:creationId xmlns:a16="http://schemas.microsoft.com/office/drawing/2014/main" id="{0F1E35EE-0D77-5157-F6BB-B289F8B7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585" y="1161001"/>
            <a:ext cx="9762257" cy="4535998"/>
          </a:xfrm>
          <a:prstGeom prst="rect">
            <a:avLst/>
          </a:prstGeom>
        </p:spPr>
      </p:pic>
    </p:spTree>
    <p:extLst>
      <p:ext uri="{BB962C8B-B14F-4D97-AF65-F5344CB8AC3E}">
        <p14:creationId xmlns:p14="http://schemas.microsoft.com/office/powerpoint/2010/main" val="252631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414A-28E3-1F2E-0324-7519CCB30E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2BA3CE0-8BF2-54A1-E5CF-158F61947469}"/>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7C5CC4B7-E540-3545-CB8A-225867C0B48C}"/>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sp>
        <p:nvSpPr>
          <p:cNvPr id="7" name="TextBox 6">
            <a:extLst>
              <a:ext uri="{FF2B5EF4-FFF2-40B4-BE49-F238E27FC236}">
                <a16:creationId xmlns:a16="http://schemas.microsoft.com/office/drawing/2014/main" id="{988643A6-4890-3482-56E3-E7DF669AB7AB}"/>
              </a:ext>
            </a:extLst>
          </p:cNvPr>
          <p:cNvSpPr txBox="1"/>
          <p:nvPr/>
        </p:nvSpPr>
        <p:spPr>
          <a:xfrm>
            <a:off x="3198626" y="848735"/>
            <a:ext cx="5794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Table: Centroid and size of clusters</a:t>
            </a:r>
          </a:p>
        </p:txBody>
      </p:sp>
      <p:cxnSp>
        <p:nvCxnSpPr>
          <p:cNvPr id="8" name="Straight Connector 7">
            <a:extLst>
              <a:ext uri="{FF2B5EF4-FFF2-40B4-BE49-F238E27FC236}">
                <a16:creationId xmlns:a16="http://schemas.microsoft.com/office/drawing/2014/main" id="{81750BBF-0328-0E99-CC5B-20DD5A3C6799}"/>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34E3256-8281-7D8C-DBB4-4CE6201C5508}"/>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35</a:t>
            </a:fld>
            <a:endParaRPr lang="en-US" sz="1600" dirty="0">
              <a:solidFill>
                <a:schemeClr val="bg1">
                  <a:lumMod val="50000"/>
                </a:schemeClr>
              </a:solidFill>
              <a:latin typeface="Franklin Gothic Book" panose="020B0503020102020204" pitchFamily="34" charset="0"/>
            </a:endParaRPr>
          </a:p>
        </p:txBody>
      </p:sp>
      <p:graphicFrame>
        <p:nvGraphicFramePr>
          <p:cNvPr id="4" name="Table 3">
            <a:extLst>
              <a:ext uri="{FF2B5EF4-FFF2-40B4-BE49-F238E27FC236}">
                <a16:creationId xmlns:a16="http://schemas.microsoft.com/office/drawing/2014/main" id="{F0D8A4B3-15B2-C32E-15BB-C017D45F0144}"/>
              </a:ext>
            </a:extLst>
          </p:cNvPr>
          <p:cNvGraphicFramePr>
            <a:graphicFrameLocks noGrp="1"/>
          </p:cNvGraphicFramePr>
          <p:nvPr>
            <p:extLst>
              <p:ext uri="{D42A27DB-BD31-4B8C-83A1-F6EECF244321}">
                <p14:modId xmlns:p14="http://schemas.microsoft.com/office/powerpoint/2010/main" val="3179041961"/>
              </p:ext>
            </p:extLst>
          </p:nvPr>
        </p:nvGraphicFramePr>
        <p:xfrm>
          <a:off x="493776" y="1353004"/>
          <a:ext cx="10936224" cy="4417725"/>
        </p:xfrm>
        <a:graphic>
          <a:graphicData uri="http://schemas.openxmlformats.org/drawingml/2006/table">
            <a:tbl>
              <a:tblPr firstRow="1" firstCol="1" bandRow="1">
                <a:tableStyleId>{5C22544A-7EE6-4342-B048-85BDC9FD1C3A}</a:tableStyleId>
              </a:tblPr>
              <a:tblGrid>
                <a:gridCol w="2409258">
                  <a:extLst>
                    <a:ext uri="{9D8B030D-6E8A-4147-A177-3AD203B41FA5}">
                      <a16:colId xmlns:a16="http://schemas.microsoft.com/office/drawing/2014/main" val="3714044906"/>
                    </a:ext>
                  </a:extLst>
                </a:gridCol>
                <a:gridCol w="1879278">
                  <a:extLst>
                    <a:ext uri="{9D8B030D-6E8A-4147-A177-3AD203B41FA5}">
                      <a16:colId xmlns:a16="http://schemas.microsoft.com/office/drawing/2014/main" val="2420506296"/>
                    </a:ext>
                  </a:extLst>
                </a:gridCol>
                <a:gridCol w="1965960">
                  <a:extLst>
                    <a:ext uri="{9D8B030D-6E8A-4147-A177-3AD203B41FA5}">
                      <a16:colId xmlns:a16="http://schemas.microsoft.com/office/drawing/2014/main" val="2088434365"/>
                    </a:ext>
                  </a:extLst>
                </a:gridCol>
                <a:gridCol w="2715601">
                  <a:extLst>
                    <a:ext uri="{9D8B030D-6E8A-4147-A177-3AD203B41FA5}">
                      <a16:colId xmlns:a16="http://schemas.microsoft.com/office/drawing/2014/main" val="3591158250"/>
                    </a:ext>
                  </a:extLst>
                </a:gridCol>
                <a:gridCol w="1966127">
                  <a:extLst>
                    <a:ext uri="{9D8B030D-6E8A-4147-A177-3AD203B41FA5}">
                      <a16:colId xmlns:a16="http://schemas.microsoft.com/office/drawing/2014/main" val="67486275"/>
                    </a:ext>
                  </a:extLst>
                </a:gridCol>
              </a:tblGrid>
              <a:tr h="680113">
                <a:tc rowSpan="2">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Cluster</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Roundabout Crash Clusters</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pPr marL="0" marR="0" algn="ct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chemeClr val="tx2"/>
                    </a:solidFill>
                  </a:tcPr>
                </a:tc>
                <a:extLst>
                  <a:ext uri="{0D108BD9-81ED-4DB2-BD59-A6C34878D82A}">
                    <a16:rowId xmlns:a16="http://schemas.microsoft.com/office/drawing/2014/main" val="3401350240"/>
                  </a:ext>
                </a:extLst>
              </a:tr>
              <a:tr h="644837">
                <a:tc vMerge="1">
                  <a:txBody>
                    <a:bodyPr/>
                    <a:lstStyle/>
                    <a:p>
                      <a:endParaRPr lang="en-US"/>
                    </a:p>
                  </a:txBody>
                  <a:tcPr/>
                </a:tc>
                <a:tc>
                  <a:txBody>
                    <a:bodyPr/>
                    <a:lstStyle/>
                    <a:p>
                      <a:pPr marL="0" marR="0" algn="ctr"/>
                      <a:r>
                        <a:rPr lang="en-US" sz="2800">
                          <a:solidFill>
                            <a:schemeClr val="tx1"/>
                          </a:solidFill>
                          <a:effectLst/>
                          <a:latin typeface="Arial" panose="020B0604020202020204" pitchFamily="34" charset="0"/>
                          <a:cs typeface="Arial" panose="020B0604020202020204" pitchFamily="34" charset="0"/>
                        </a:rPr>
                        <a:t>Dim 1</a:t>
                      </a:r>
                      <a:endParaRPr lang="en-US" sz="28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r>
                        <a:rPr lang="en-US" sz="2800">
                          <a:solidFill>
                            <a:schemeClr val="tx1"/>
                          </a:solidFill>
                          <a:effectLst/>
                          <a:latin typeface="Arial" panose="020B0604020202020204" pitchFamily="34" charset="0"/>
                          <a:cs typeface="Arial" panose="020B0604020202020204" pitchFamily="34" charset="0"/>
                        </a:rPr>
                        <a:t>Dim 2</a:t>
                      </a:r>
                      <a:endParaRPr lang="en-US" sz="28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Within cluster sum of squares</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r>
                        <a:rPr lang="en-US" sz="2800">
                          <a:solidFill>
                            <a:schemeClr val="tx1"/>
                          </a:solidFill>
                          <a:effectLst/>
                          <a:latin typeface="Arial" panose="020B0604020202020204" pitchFamily="34" charset="0"/>
                          <a:ea typeface="Times New Roman" panose="02020603050405020304" pitchFamily="18" charset="0"/>
                          <a:cs typeface="Arial" panose="020B0604020202020204" pitchFamily="34" charset="0"/>
                        </a:rPr>
                        <a:t>Size</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634227"/>
                  </a:ext>
                </a:extLst>
              </a:tr>
              <a:tr h="680113">
                <a:tc>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Cluster 1</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-0.0053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0.0424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2453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024146"/>
                  </a:ext>
                </a:extLst>
              </a:tr>
              <a:tr h="680113">
                <a:tc>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Cluster 2</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-0.0026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0.0036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0.0327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1396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943450"/>
                  </a:ext>
                </a:extLst>
              </a:tr>
              <a:tr h="680113">
                <a:tc>
                  <a:txBody>
                    <a:bodyPr/>
                    <a:lstStyle/>
                    <a:p>
                      <a:pPr marL="0" marR="0" algn="ctr"/>
                      <a:r>
                        <a:rPr lang="en-US" sz="2800" dirty="0">
                          <a:solidFill>
                            <a:schemeClr val="tx1"/>
                          </a:solidFill>
                          <a:effectLst/>
                          <a:latin typeface="Arial" panose="020B0604020202020204" pitchFamily="34" charset="0"/>
                          <a:cs typeface="Arial" panose="020B0604020202020204" pitchFamily="34" charset="0"/>
                        </a:rPr>
                        <a:t>Cluster 3</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0.0048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0.0165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0.0396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1301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8492319"/>
                  </a:ext>
                </a:extLst>
              </a:tr>
              <a:tr h="680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effectLst/>
                          <a:latin typeface="Arial" panose="020B0604020202020204" pitchFamily="34" charset="0"/>
                          <a:cs typeface="Arial" panose="020B0604020202020204" pitchFamily="34" charset="0"/>
                        </a:rPr>
                        <a:t>Cluster 4</a:t>
                      </a:r>
                      <a:endPar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0.0161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-0.0103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0.0408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200000"/>
                        </a:lnSpc>
                        <a:buNone/>
                      </a:pPr>
                      <a:r>
                        <a:rPr lang="en-US" sz="28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1298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942367"/>
                  </a:ext>
                </a:extLst>
              </a:tr>
            </a:tbl>
          </a:graphicData>
        </a:graphic>
      </p:graphicFrame>
    </p:spTree>
    <p:extLst>
      <p:ext uri="{BB962C8B-B14F-4D97-AF65-F5344CB8AC3E}">
        <p14:creationId xmlns:p14="http://schemas.microsoft.com/office/powerpoint/2010/main" val="2779988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84039-3207-B36E-E3AC-A605BF28B6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ABA464A-421F-0356-1C5E-B045A0C65A5E}"/>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DB834BAB-93FE-6999-C309-1FD419C5E1A9}"/>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sp>
        <p:nvSpPr>
          <p:cNvPr id="7" name="TextBox 6">
            <a:extLst>
              <a:ext uri="{FF2B5EF4-FFF2-40B4-BE49-F238E27FC236}">
                <a16:creationId xmlns:a16="http://schemas.microsoft.com/office/drawing/2014/main" id="{545EE979-3F3E-AE16-FAA7-C5577C7BD6DB}"/>
              </a:ext>
            </a:extLst>
          </p:cNvPr>
          <p:cNvSpPr txBox="1"/>
          <p:nvPr/>
        </p:nvSpPr>
        <p:spPr>
          <a:xfrm>
            <a:off x="3198626" y="5731717"/>
            <a:ext cx="5794747"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Bi-plot of developed clusters</a:t>
            </a:r>
          </a:p>
        </p:txBody>
      </p:sp>
      <p:cxnSp>
        <p:nvCxnSpPr>
          <p:cNvPr id="8" name="Straight Connector 7">
            <a:extLst>
              <a:ext uri="{FF2B5EF4-FFF2-40B4-BE49-F238E27FC236}">
                <a16:creationId xmlns:a16="http://schemas.microsoft.com/office/drawing/2014/main" id="{F645518D-1FF8-F4D5-771C-D4C3D73BB6A8}"/>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F4410C81-B565-99E6-6797-A0DD80609B8F}"/>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36</a:t>
            </a:fld>
            <a:endParaRPr lang="en-US" sz="1600" dirty="0">
              <a:solidFill>
                <a:schemeClr val="bg1">
                  <a:lumMod val="50000"/>
                </a:schemeClr>
              </a:solidFill>
              <a:latin typeface="Franklin Gothic Book" panose="020B0503020102020204" pitchFamily="34" charset="0"/>
            </a:endParaRPr>
          </a:p>
        </p:txBody>
      </p:sp>
      <p:pic>
        <p:nvPicPr>
          <p:cNvPr id="4" name="Picture 3" descr="A graph with black dots&#10;&#10;AI-generated content may be incorrect.">
            <a:extLst>
              <a:ext uri="{FF2B5EF4-FFF2-40B4-BE49-F238E27FC236}">
                <a16:creationId xmlns:a16="http://schemas.microsoft.com/office/drawing/2014/main" id="{AB70DEAA-0C35-72AF-C738-4BC5C43E564B}"/>
              </a:ext>
            </a:extLst>
          </p:cNvPr>
          <p:cNvPicPr>
            <a:picLocks noChangeAspect="1"/>
          </p:cNvPicPr>
          <p:nvPr/>
        </p:nvPicPr>
        <p:blipFill>
          <a:blip r:embed="rId3"/>
          <a:stretch>
            <a:fillRect/>
          </a:stretch>
        </p:blipFill>
        <p:spPr>
          <a:xfrm>
            <a:off x="1596158" y="1215710"/>
            <a:ext cx="8999683" cy="4426580"/>
          </a:xfrm>
          <a:prstGeom prst="rect">
            <a:avLst/>
          </a:prstGeom>
        </p:spPr>
      </p:pic>
    </p:spTree>
    <p:extLst>
      <p:ext uri="{BB962C8B-B14F-4D97-AF65-F5344CB8AC3E}">
        <p14:creationId xmlns:p14="http://schemas.microsoft.com/office/powerpoint/2010/main" val="1535366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20BE-4076-1BB3-46D0-179ED9FD4D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A3257DF-D9F1-133B-7890-EA9761108B0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FAA32969-2F48-09A4-6F0B-76FBBC679EC3}"/>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cxnSp>
        <p:nvCxnSpPr>
          <p:cNvPr id="8" name="Straight Connector 7">
            <a:extLst>
              <a:ext uri="{FF2B5EF4-FFF2-40B4-BE49-F238E27FC236}">
                <a16:creationId xmlns:a16="http://schemas.microsoft.com/office/drawing/2014/main" id="{1F008CBB-B158-F04B-0875-887AC6C06D6F}"/>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0B63929-0937-295F-CEFD-6D46D3D90A98}"/>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37</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30B150AF-E140-251A-9491-25BB9E5D5287}"/>
              </a:ext>
            </a:extLst>
          </p:cNvPr>
          <p:cNvSpPr txBox="1"/>
          <p:nvPr/>
        </p:nvSpPr>
        <p:spPr>
          <a:xfrm>
            <a:off x="291491" y="702152"/>
            <a:ext cx="11315929"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1: Entry and Yield-Related Conflicts</a:t>
            </a:r>
          </a:p>
        </p:txBody>
      </p:sp>
      <p:pic>
        <p:nvPicPr>
          <p:cNvPr id="9" name="Picture 8">
            <a:extLst>
              <a:ext uri="{FF2B5EF4-FFF2-40B4-BE49-F238E27FC236}">
                <a16:creationId xmlns:a16="http://schemas.microsoft.com/office/drawing/2014/main" id="{F713A022-F496-F97F-9CC1-9401C067D236}"/>
              </a:ext>
            </a:extLst>
          </p:cNvPr>
          <p:cNvPicPr>
            <a:picLocks noChangeAspect="1"/>
          </p:cNvPicPr>
          <p:nvPr/>
        </p:nvPicPr>
        <p:blipFill>
          <a:blip r:embed="rId3"/>
          <a:stretch>
            <a:fillRect/>
          </a:stretch>
        </p:blipFill>
        <p:spPr>
          <a:xfrm>
            <a:off x="1091571" y="1305215"/>
            <a:ext cx="10008857" cy="4805697"/>
          </a:xfrm>
          <a:prstGeom prst="rect">
            <a:avLst/>
          </a:prstGeom>
        </p:spPr>
      </p:pic>
      <p:sp>
        <p:nvSpPr>
          <p:cNvPr id="4" name="Rectangle 3">
            <a:extLst>
              <a:ext uri="{FF2B5EF4-FFF2-40B4-BE49-F238E27FC236}">
                <a16:creationId xmlns:a16="http://schemas.microsoft.com/office/drawing/2014/main" id="{B038E87F-F2BF-4E58-4B8E-848B6945DF84}"/>
              </a:ext>
            </a:extLst>
          </p:cNvPr>
          <p:cNvSpPr/>
          <p:nvPr/>
        </p:nvSpPr>
        <p:spPr>
          <a:xfrm>
            <a:off x="9652000" y="1717964"/>
            <a:ext cx="1366981"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5591B4-AB33-4D8D-AFD4-AE8B065EDB90}"/>
              </a:ext>
            </a:extLst>
          </p:cNvPr>
          <p:cNvSpPr/>
          <p:nvPr/>
        </p:nvSpPr>
        <p:spPr>
          <a:xfrm>
            <a:off x="7832436" y="1911929"/>
            <a:ext cx="1738117"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2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2517-A371-A186-E5E1-064F339A7E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BE8AD45-DD80-D927-3401-D187412B8BDE}"/>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24C20328-C4C6-F530-B603-1EF0D92813D1}"/>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cxnSp>
        <p:nvCxnSpPr>
          <p:cNvPr id="8" name="Straight Connector 7">
            <a:extLst>
              <a:ext uri="{FF2B5EF4-FFF2-40B4-BE49-F238E27FC236}">
                <a16:creationId xmlns:a16="http://schemas.microsoft.com/office/drawing/2014/main" id="{DD1E1DEA-2DA7-D260-3CBF-D57E4B7E0DE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C702B84-2357-749B-AD01-3540780EF900}"/>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38</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684ED291-4B12-0C9A-3A29-1EAC25D3A0F9}"/>
              </a:ext>
            </a:extLst>
          </p:cNvPr>
          <p:cNvSpPr txBox="1"/>
          <p:nvPr/>
        </p:nvSpPr>
        <p:spPr>
          <a:xfrm>
            <a:off x="291492" y="702152"/>
            <a:ext cx="11211660"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2: Improper Maneuvers and Driver Misjudgment Crashes</a:t>
            </a:r>
          </a:p>
        </p:txBody>
      </p:sp>
      <p:pic>
        <p:nvPicPr>
          <p:cNvPr id="6" name="Picture 5">
            <a:extLst>
              <a:ext uri="{FF2B5EF4-FFF2-40B4-BE49-F238E27FC236}">
                <a16:creationId xmlns:a16="http://schemas.microsoft.com/office/drawing/2014/main" id="{97B6F254-484D-6352-405F-87DF6D62F82C}"/>
              </a:ext>
            </a:extLst>
          </p:cNvPr>
          <p:cNvPicPr>
            <a:picLocks noChangeAspect="1"/>
          </p:cNvPicPr>
          <p:nvPr/>
        </p:nvPicPr>
        <p:blipFill>
          <a:blip r:embed="rId3"/>
          <a:stretch>
            <a:fillRect/>
          </a:stretch>
        </p:blipFill>
        <p:spPr>
          <a:xfrm>
            <a:off x="1053476" y="1305215"/>
            <a:ext cx="10085047" cy="4833930"/>
          </a:xfrm>
          <a:prstGeom prst="rect">
            <a:avLst/>
          </a:prstGeom>
        </p:spPr>
      </p:pic>
      <p:sp>
        <p:nvSpPr>
          <p:cNvPr id="4" name="Rectangle 3">
            <a:extLst>
              <a:ext uri="{FF2B5EF4-FFF2-40B4-BE49-F238E27FC236}">
                <a16:creationId xmlns:a16="http://schemas.microsoft.com/office/drawing/2014/main" id="{B628C88E-13F6-B512-1D69-C80489EB61B1}"/>
              </a:ext>
            </a:extLst>
          </p:cNvPr>
          <p:cNvSpPr/>
          <p:nvPr/>
        </p:nvSpPr>
        <p:spPr>
          <a:xfrm>
            <a:off x="9282546" y="1717964"/>
            <a:ext cx="1736436"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3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E930-ACC7-16C8-048D-E5D674BF3D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4F5BB1-D684-A3CD-07DD-6012AE0EF7CA}"/>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B12BD8EF-0609-C740-28EE-7C5C78B81B3D}"/>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cxnSp>
        <p:nvCxnSpPr>
          <p:cNvPr id="8" name="Straight Connector 7">
            <a:extLst>
              <a:ext uri="{FF2B5EF4-FFF2-40B4-BE49-F238E27FC236}">
                <a16:creationId xmlns:a16="http://schemas.microsoft.com/office/drawing/2014/main" id="{FC38B8F3-14A6-80E7-5869-B36888EBD4CC}"/>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9668755E-FB48-928E-8589-45B3191EA354}"/>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39</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0F34600E-CCCB-E4A2-6589-A5244DB31762}"/>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3: Fixed Object and Environmental Hazard Crashes</a:t>
            </a:r>
          </a:p>
        </p:txBody>
      </p:sp>
      <p:pic>
        <p:nvPicPr>
          <p:cNvPr id="9" name="Picture 8">
            <a:extLst>
              <a:ext uri="{FF2B5EF4-FFF2-40B4-BE49-F238E27FC236}">
                <a16:creationId xmlns:a16="http://schemas.microsoft.com/office/drawing/2014/main" id="{089A1C4D-A2C9-6FC0-D8E7-48DCA10BD1BA}"/>
              </a:ext>
            </a:extLst>
          </p:cNvPr>
          <p:cNvPicPr>
            <a:picLocks noChangeAspect="1"/>
          </p:cNvPicPr>
          <p:nvPr/>
        </p:nvPicPr>
        <p:blipFill>
          <a:blip r:embed="rId3"/>
          <a:stretch>
            <a:fillRect/>
          </a:stretch>
        </p:blipFill>
        <p:spPr>
          <a:xfrm>
            <a:off x="1116760" y="1305215"/>
            <a:ext cx="9958479" cy="4741706"/>
          </a:xfrm>
          <a:prstGeom prst="rect">
            <a:avLst/>
          </a:prstGeom>
        </p:spPr>
      </p:pic>
      <p:sp>
        <p:nvSpPr>
          <p:cNvPr id="4" name="Rectangle 3">
            <a:extLst>
              <a:ext uri="{FF2B5EF4-FFF2-40B4-BE49-F238E27FC236}">
                <a16:creationId xmlns:a16="http://schemas.microsoft.com/office/drawing/2014/main" id="{43624BE4-2FA9-E99E-1AED-BD68AB88BB50}"/>
              </a:ext>
            </a:extLst>
          </p:cNvPr>
          <p:cNvSpPr/>
          <p:nvPr/>
        </p:nvSpPr>
        <p:spPr>
          <a:xfrm>
            <a:off x="9652000" y="1717964"/>
            <a:ext cx="1366981"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AE0625-586F-0EA3-919C-023EF9E22101}"/>
              </a:ext>
            </a:extLst>
          </p:cNvPr>
          <p:cNvSpPr/>
          <p:nvPr/>
        </p:nvSpPr>
        <p:spPr>
          <a:xfrm>
            <a:off x="8211127" y="1911929"/>
            <a:ext cx="895928"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9C012F-0C2F-6095-E4BA-32B5C0A0DAB0}"/>
              </a:ext>
            </a:extLst>
          </p:cNvPr>
          <p:cNvSpPr/>
          <p:nvPr/>
        </p:nvSpPr>
        <p:spPr>
          <a:xfrm>
            <a:off x="6188364" y="3893127"/>
            <a:ext cx="738909"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0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D100E-CE55-F74B-D292-2692CF4D21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F8CE1D8-581B-360D-1407-EDD706E42E3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6079FF5A-7815-5227-BB71-8CB4938808E4}"/>
              </a:ext>
            </a:extLst>
          </p:cNvPr>
          <p:cNvSpPr txBox="1"/>
          <p:nvPr/>
        </p:nvSpPr>
        <p:spPr>
          <a:xfrm>
            <a:off x="182881"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What is a roundabout?</a:t>
            </a:r>
          </a:p>
        </p:txBody>
      </p:sp>
      <p:sp>
        <p:nvSpPr>
          <p:cNvPr id="7" name="TextBox 6">
            <a:extLst>
              <a:ext uri="{FF2B5EF4-FFF2-40B4-BE49-F238E27FC236}">
                <a16:creationId xmlns:a16="http://schemas.microsoft.com/office/drawing/2014/main" id="{ED774E2E-E2FA-4819-F601-C0293D2D647E}"/>
              </a:ext>
            </a:extLst>
          </p:cNvPr>
          <p:cNvSpPr txBox="1"/>
          <p:nvPr/>
        </p:nvSpPr>
        <p:spPr>
          <a:xfrm>
            <a:off x="147828" y="1078734"/>
            <a:ext cx="11896343"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roundabout is a circular intersection where traffic flows counterclockwise (in U.S.) around a central island, with entering vehicles yielding to those already inside (Li et al., 2024).</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Vehicles entering from various legs need to  slow down and operate at a lesser speed as the path of travel gets deflected.</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Roundabouts could be of different types.</a:t>
            </a:r>
          </a:p>
        </p:txBody>
      </p:sp>
      <p:cxnSp>
        <p:nvCxnSpPr>
          <p:cNvPr id="8" name="Straight Connector 7">
            <a:extLst>
              <a:ext uri="{FF2B5EF4-FFF2-40B4-BE49-F238E27FC236}">
                <a16:creationId xmlns:a16="http://schemas.microsoft.com/office/drawing/2014/main" id="{D8E1514D-26AE-8FCE-A39C-70BC9780BE82}"/>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15C223BE-8B97-9EDC-DC33-0BB8F69D5408}"/>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038263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79400-B0DC-D499-92E9-7BC19D8096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C25E375-AB03-0B08-3B5A-04AFE8870981}"/>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D0E9D3D-A770-CDC2-5AF8-8BC11BA4558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Developed clusters</a:t>
            </a:r>
          </a:p>
        </p:txBody>
      </p:sp>
      <p:cxnSp>
        <p:nvCxnSpPr>
          <p:cNvPr id="8" name="Straight Connector 7">
            <a:extLst>
              <a:ext uri="{FF2B5EF4-FFF2-40B4-BE49-F238E27FC236}">
                <a16:creationId xmlns:a16="http://schemas.microsoft.com/office/drawing/2014/main" id="{24D15004-AC93-1C60-DD72-6F3B19E0C014}"/>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6F954B7D-6668-89E7-FE09-09B4C83C2D13}"/>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40</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EC11D615-A725-E0BB-27C9-3CB9CE93C83C}"/>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4: Rear-End and Following-Distance Crashes</a:t>
            </a:r>
          </a:p>
        </p:txBody>
      </p:sp>
      <p:pic>
        <p:nvPicPr>
          <p:cNvPr id="6" name="Picture 5">
            <a:extLst>
              <a:ext uri="{FF2B5EF4-FFF2-40B4-BE49-F238E27FC236}">
                <a16:creationId xmlns:a16="http://schemas.microsoft.com/office/drawing/2014/main" id="{FA7D3E8D-34AD-E621-0CD0-A819520AC790}"/>
              </a:ext>
            </a:extLst>
          </p:cNvPr>
          <p:cNvPicPr>
            <a:picLocks noChangeAspect="1"/>
          </p:cNvPicPr>
          <p:nvPr/>
        </p:nvPicPr>
        <p:blipFill>
          <a:blip r:embed="rId3"/>
          <a:stretch>
            <a:fillRect/>
          </a:stretch>
        </p:blipFill>
        <p:spPr>
          <a:xfrm>
            <a:off x="1054346" y="1305215"/>
            <a:ext cx="10083307" cy="4810219"/>
          </a:xfrm>
          <a:prstGeom prst="rect">
            <a:avLst/>
          </a:prstGeom>
        </p:spPr>
      </p:pic>
      <p:sp>
        <p:nvSpPr>
          <p:cNvPr id="4" name="Rectangle 3">
            <a:extLst>
              <a:ext uri="{FF2B5EF4-FFF2-40B4-BE49-F238E27FC236}">
                <a16:creationId xmlns:a16="http://schemas.microsoft.com/office/drawing/2014/main" id="{77288720-717D-DB63-1D82-443913DBA994}"/>
              </a:ext>
            </a:extLst>
          </p:cNvPr>
          <p:cNvSpPr/>
          <p:nvPr/>
        </p:nvSpPr>
        <p:spPr>
          <a:xfrm>
            <a:off x="9652000" y="1690256"/>
            <a:ext cx="1423238"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695F39-DE06-596A-542E-9E41CA1FA10D}"/>
              </a:ext>
            </a:extLst>
          </p:cNvPr>
          <p:cNvSpPr/>
          <p:nvPr/>
        </p:nvSpPr>
        <p:spPr>
          <a:xfrm>
            <a:off x="9587346" y="1948873"/>
            <a:ext cx="1487892" cy="24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00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58F08-2BED-F345-6F19-FE000A8C5E3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E11906C-5777-6AD7-4A22-FA192D23B377}"/>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143C7209-19D4-7960-CFC0-70323DB035F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sp>
        <p:nvSpPr>
          <p:cNvPr id="7" name="TextBox 6">
            <a:extLst>
              <a:ext uri="{FF2B5EF4-FFF2-40B4-BE49-F238E27FC236}">
                <a16:creationId xmlns:a16="http://schemas.microsoft.com/office/drawing/2014/main" id="{4CD162E1-F699-10FA-DE0F-CC848C01815C}"/>
              </a:ext>
            </a:extLst>
          </p:cNvPr>
          <p:cNvSpPr txBox="1"/>
          <p:nvPr/>
        </p:nvSpPr>
        <p:spPr>
          <a:xfrm>
            <a:off x="1857076" y="6139572"/>
            <a:ext cx="2211763"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Fatal/Severe</a:t>
            </a:r>
          </a:p>
        </p:txBody>
      </p:sp>
      <p:cxnSp>
        <p:nvCxnSpPr>
          <p:cNvPr id="8" name="Straight Connector 7">
            <a:extLst>
              <a:ext uri="{FF2B5EF4-FFF2-40B4-BE49-F238E27FC236}">
                <a16:creationId xmlns:a16="http://schemas.microsoft.com/office/drawing/2014/main" id="{EEAA6C97-DD0C-AE8F-4467-DAF76E63D0D1}"/>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43C6EE74-6BB7-8F05-018C-925391DE9F9C}"/>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41</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A9CF260D-F97D-6A21-CE72-BEC1293715BE}"/>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1: Entry and Yield-Related Conflicts at Roundabouts</a:t>
            </a:r>
          </a:p>
        </p:txBody>
      </p:sp>
      <p:pic>
        <p:nvPicPr>
          <p:cNvPr id="4" name="Picture 3">
            <a:extLst>
              <a:ext uri="{FF2B5EF4-FFF2-40B4-BE49-F238E27FC236}">
                <a16:creationId xmlns:a16="http://schemas.microsoft.com/office/drawing/2014/main" id="{93DB6F61-A2CF-38A9-3175-DE291EC390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515" y="1404304"/>
            <a:ext cx="4958887" cy="4649024"/>
          </a:xfrm>
          <a:prstGeom prst="rect">
            <a:avLst/>
          </a:prstGeom>
          <a:noFill/>
          <a:ln>
            <a:noFill/>
          </a:ln>
        </p:spPr>
      </p:pic>
      <p:pic>
        <p:nvPicPr>
          <p:cNvPr id="9" name="Picture 8">
            <a:extLst>
              <a:ext uri="{FF2B5EF4-FFF2-40B4-BE49-F238E27FC236}">
                <a16:creationId xmlns:a16="http://schemas.microsoft.com/office/drawing/2014/main" id="{593A9741-2E1B-AB94-2D2D-A7D1E76534D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096" y="1404304"/>
            <a:ext cx="4959101" cy="4649024"/>
          </a:xfrm>
          <a:prstGeom prst="rect">
            <a:avLst/>
          </a:prstGeom>
          <a:noFill/>
          <a:ln>
            <a:noFill/>
          </a:ln>
        </p:spPr>
      </p:pic>
      <p:sp>
        <p:nvSpPr>
          <p:cNvPr id="11" name="TextBox 10">
            <a:extLst>
              <a:ext uri="{FF2B5EF4-FFF2-40B4-BE49-F238E27FC236}">
                <a16:creationId xmlns:a16="http://schemas.microsoft.com/office/drawing/2014/main" id="{D536468F-11CA-07D8-074E-C6541C3E110B}"/>
              </a:ext>
            </a:extLst>
          </p:cNvPr>
          <p:cNvSpPr txBox="1"/>
          <p:nvPr/>
        </p:nvSpPr>
        <p:spPr>
          <a:xfrm>
            <a:off x="7132533" y="6139572"/>
            <a:ext cx="2692225"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Moderate/Minor</a:t>
            </a:r>
          </a:p>
        </p:txBody>
      </p:sp>
      <p:sp>
        <p:nvSpPr>
          <p:cNvPr id="12" name="Rectangle 11">
            <a:extLst>
              <a:ext uri="{FF2B5EF4-FFF2-40B4-BE49-F238E27FC236}">
                <a16:creationId xmlns:a16="http://schemas.microsoft.com/office/drawing/2014/main" id="{85FB73F2-EDA4-8B0E-FF73-F40AF0CCC835}"/>
              </a:ext>
            </a:extLst>
          </p:cNvPr>
          <p:cNvSpPr/>
          <p:nvPr/>
        </p:nvSpPr>
        <p:spPr>
          <a:xfrm>
            <a:off x="979055" y="1902691"/>
            <a:ext cx="878021"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D9E294-7D13-097F-583E-83F47B9F5BDD}"/>
              </a:ext>
            </a:extLst>
          </p:cNvPr>
          <p:cNvSpPr/>
          <p:nvPr/>
        </p:nvSpPr>
        <p:spPr>
          <a:xfrm>
            <a:off x="739576" y="2141335"/>
            <a:ext cx="1109238"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68B2C-BD6B-36A0-EC74-CA345EAC7E06}"/>
              </a:ext>
            </a:extLst>
          </p:cNvPr>
          <p:cNvSpPr/>
          <p:nvPr/>
        </p:nvSpPr>
        <p:spPr>
          <a:xfrm>
            <a:off x="1312538" y="2639722"/>
            <a:ext cx="536276"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2C25B07-9680-3EB1-E0DC-6D705CB98487}"/>
              </a:ext>
            </a:extLst>
          </p:cNvPr>
          <p:cNvSpPr/>
          <p:nvPr/>
        </p:nvSpPr>
        <p:spPr>
          <a:xfrm>
            <a:off x="6336146" y="287836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AA7BDE-22F1-1F46-F288-507129B7849E}"/>
              </a:ext>
            </a:extLst>
          </p:cNvPr>
          <p:cNvSpPr/>
          <p:nvPr/>
        </p:nvSpPr>
        <p:spPr>
          <a:xfrm>
            <a:off x="6407714" y="1900300"/>
            <a:ext cx="1051217"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02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27C1F-408E-2564-8D4A-E5856CDF49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1C6DF7-C032-A5C2-05BB-9852E64D459C}"/>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E12CCC04-A2AB-0B2F-8F2C-8917D41E08EB}"/>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cxnSp>
        <p:nvCxnSpPr>
          <p:cNvPr id="8" name="Straight Connector 7">
            <a:extLst>
              <a:ext uri="{FF2B5EF4-FFF2-40B4-BE49-F238E27FC236}">
                <a16:creationId xmlns:a16="http://schemas.microsoft.com/office/drawing/2014/main" id="{B91CB357-4D51-B249-3E81-D4AEC054CBEF}"/>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9C9AF380-66D6-BE45-8BCC-F14D02AC64F0}"/>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42</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CC3C5CDA-7725-7782-BE51-BAA8C6A6443E}"/>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1: Entry and Yield-Related Conflicts at Roundabouts</a:t>
            </a:r>
          </a:p>
        </p:txBody>
      </p:sp>
      <p:sp>
        <p:nvSpPr>
          <p:cNvPr id="11" name="TextBox 10">
            <a:extLst>
              <a:ext uri="{FF2B5EF4-FFF2-40B4-BE49-F238E27FC236}">
                <a16:creationId xmlns:a16="http://schemas.microsoft.com/office/drawing/2014/main" id="{C340F179-F9D0-C418-CC9E-AEADA81FCA62}"/>
              </a:ext>
            </a:extLst>
          </p:cNvPr>
          <p:cNvSpPr txBox="1"/>
          <p:nvPr/>
        </p:nvSpPr>
        <p:spPr>
          <a:xfrm>
            <a:off x="4821449" y="6155848"/>
            <a:ext cx="1723830"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No Injury</a:t>
            </a:r>
          </a:p>
        </p:txBody>
      </p:sp>
      <p:pic>
        <p:nvPicPr>
          <p:cNvPr id="6" name="Picture 5">
            <a:extLst>
              <a:ext uri="{FF2B5EF4-FFF2-40B4-BE49-F238E27FC236}">
                <a16:creationId xmlns:a16="http://schemas.microsoft.com/office/drawing/2014/main" id="{0B222522-EEF6-9177-557E-3EA141B523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14" y="1314772"/>
            <a:ext cx="4959100" cy="4649156"/>
          </a:xfrm>
          <a:prstGeom prst="rect">
            <a:avLst/>
          </a:prstGeom>
          <a:noFill/>
          <a:ln>
            <a:noFill/>
          </a:ln>
        </p:spPr>
      </p:pic>
      <p:sp>
        <p:nvSpPr>
          <p:cNvPr id="4" name="Rectangle 3">
            <a:extLst>
              <a:ext uri="{FF2B5EF4-FFF2-40B4-BE49-F238E27FC236}">
                <a16:creationId xmlns:a16="http://schemas.microsoft.com/office/drawing/2014/main" id="{06E297CE-888A-D046-1BF6-00EDDD02E98E}"/>
              </a:ext>
            </a:extLst>
          </p:cNvPr>
          <p:cNvSpPr/>
          <p:nvPr/>
        </p:nvSpPr>
        <p:spPr>
          <a:xfrm>
            <a:off x="3574473" y="2047093"/>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71C409-7EEB-8F21-2C17-7AE14E4110C5}"/>
              </a:ext>
            </a:extLst>
          </p:cNvPr>
          <p:cNvSpPr/>
          <p:nvPr/>
        </p:nvSpPr>
        <p:spPr>
          <a:xfrm>
            <a:off x="3574473" y="1808429"/>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38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F3158-C11B-4E07-5E2A-090F0BE4B62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BBAE5A6-E268-23BF-BF25-96FECC4B58E7}"/>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C7F60666-6A04-A385-B6E3-5ACE0B02CACD}"/>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sp>
        <p:nvSpPr>
          <p:cNvPr id="7" name="TextBox 6">
            <a:extLst>
              <a:ext uri="{FF2B5EF4-FFF2-40B4-BE49-F238E27FC236}">
                <a16:creationId xmlns:a16="http://schemas.microsoft.com/office/drawing/2014/main" id="{B03B96B4-C4E7-B2AC-FE68-E224A63AA813}"/>
              </a:ext>
            </a:extLst>
          </p:cNvPr>
          <p:cNvSpPr txBox="1"/>
          <p:nvPr/>
        </p:nvSpPr>
        <p:spPr>
          <a:xfrm>
            <a:off x="1819056" y="6053328"/>
            <a:ext cx="2266627"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Fatal/Severe</a:t>
            </a:r>
          </a:p>
        </p:txBody>
      </p:sp>
      <p:cxnSp>
        <p:nvCxnSpPr>
          <p:cNvPr id="8" name="Straight Connector 7">
            <a:extLst>
              <a:ext uri="{FF2B5EF4-FFF2-40B4-BE49-F238E27FC236}">
                <a16:creationId xmlns:a16="http://schemas.microsoft.com/office/drawing/2014/main" id="{FA435804-CF4B-6DCB-EC70-3D0EBAD753F5}"/>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D9A60D4-2497-25B6-8478-C3C5556F46C1}"/>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43</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C49EA9EF-E814-2831-2C8E-FD8427EEE767}"/>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2: Improper Maneuvers and Driver Misjudgment Crashes</a:t>
            </a:r>
          </a:p>
        </p:txBody>
      </p:sp>
      <p:sp>
        <p:nvSpPr>
          <p:cNvPr id="11" name="TextBox 10">
            <a:extLst>
              <a:ext uri="{FF2B5EF4-FFF2-40B4-BE49-F238E27FC236}">
                <a16:creationId xmlns:a16="http://schemas.microsoft.com/office/drawing/2014/main" id="{2ACCCB54-E22C-9213-5392-2F1C7E90946C}"/>
              </a:ext>
            </a:extLst>
          </p:cNvPr>
          <p:cNvSpPr txBox="1"/>
          <p:nvPr/>
        </p:nvSpPr>
        <p:spPr>
          <a:xfrm>
            <a:off x="7315742" y="6053328"/>
            <a:ext cx="2683081"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Moderate/Minor</a:t>
            </a:r>
          </a:p>
        </p:txBody>
      </p:sp>
      <p:pic>
        <p:nvPicPr>
          <p:cNvPr id="6" name="Picture 5">
            <a:extLst>
              <a:ext uri="{FF2B5EF4-FFF2-40B4-BE49-F238E27FC236}">
                <a16:creationId xmlns:a16="http://schemas.microsoft.com/office/drawing/2014/main" id="{56502113-B91F-6564-FA5B-A0996DFCB9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820" y="1404304"/>
            <a:ext cx="4959101" cy="4649292"/>
          </a:xfrm>
          <a:prstGeom prst="rect">
            <a:avLst/>
          </a:prstGeom>
          <a:noFill/>
          <a:ln>
            <a:noFill/>
          </a:ln>
        </p:spPr>
      </p:pic>
      <p:pic>
        <p:nvPicPr>
          <p:cNvPr id="12" name="Picture 11">
            <a:extLst>
              <a:ext uri="{FF2B5EF4-FFF2-40B4-BE49-F238E27FC236}">
                <a16:creationId xmlns:a16="http://schemas.microsoft.com/office/drawing/2014/main" id="{809589B5-02A8-943A-9806-CDEEF06976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8169" y="1404304"/>
            <a:ext cx="4958228" cy="4649024"/>
          </a:xfrm>
          <a:prstGeom prst="rect">
            <a:avLst/>
          </a:prstGeom>
          <a:noFill/>
          <a:ln>
            <a:noFill/>
          </a:ln>
        </p:spPr>
      </p:pic>
      <p:sp>
        <p:nvSpPr>
          <p:cNvPr id="4" name="Rectangle 3">
            <a:extLst>
              <a:ext uri="{FF2B5EF4-FFF2-40B4-BE49-F238E27FC236}">
                <a16:creationId xmlns:a16="http://schemas.microsoft.com/office/drawing/2014/main" id="{EA5FCB35-8709-9386-90E2-9ECBF6355F4C}"/>
              </a:ext>
            </a:extLst>
          </p:cNvPr>
          <p:cNvSpPr/>
          <p:nvPr/>
        </p:nvSpPr>
        <p:spPr>
          <a:xfrm>
            <a:off x="822037" y="1908548"/>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8117C7-F18F-6121-BC14-3D552EBC827D}"/>
              </a:ext>
            </a:extLst>
          </p:cNvPr>
          <p:cNvSpPr/>
          <p:nvPr/>
        </p:nvSpPr>
        <p:spPr>
          <a:xfrm>
            <a:off x="822037" y="240164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049F17-A752-4E80-9A2F-C7FF0F48F7E8}"/>
              </a:ext>
            </a:extLst>
          </p:cNvPr>
          <p:cNvSpPr/>
          <p:nvPr/>
        </p:nvSpPr>
        <p:spPr>
          <a:xfrm>
            <a:off x="822037" y="2155097"/>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D489D1-9EB2-9609-A8F7-F5855755569A}"/>
              </a:ext>
            </a:extLst>
          </p:cNvPr>
          <p:cNvSpPr/>
          <p:nvPr/>
        </p:nvSpPr>
        <p:spPr>
          <a:xfrm>
            <a:off x="6658730" y="240164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6CF32B-01CB-DCAD-B991-E1BE731A0403}"/>
              </a:ext>
            </a:extLst>
          </p:cNvPr>
          <p:cNvSpPr/>
          <p:nvPr/>
        </p:nvSpPr>
        <p:spPr>
          <a:xfrm>
            <a:off x="6305266" y="2636616"/>
            <a:ext cx="1481436"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0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8BCEA-89CC-7D4C-9408-43D0D52088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DB023E5-6575-9577-2026-518B4C5F6BDE}"/>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4517DC29-F22F-3C81-268C-B9374576889F}"/>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cxnSp>
        <p:nvCxnSpPr>
          <p:cNvPr id="8" name="Straight Connector 7">
            <a:extLst>
              <a:ext uri="{FF2B5EF4-FFF2-40B4-BE49-F238E27FC236}">
                <a16:creationId xmlns:a16="http://schemas.microsoft.com/office/drawing/2014/main" id="{016DF72B-F6B7-EC3E-016A-F3D97B25CEE8}"/>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7FBA202E-B82F-A8A8-4316-2119B322D2F1}"/>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44</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81A03D34-FB00-3FE1-055A-B6573A523711}"/>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2: Improper Maneuvers and Driver Misjudgment Crashes</a:t>
            </a:r>
          </a:p>
        </p:txBody>
      </p:sp>
      <p:sp>
        <p:nvSpPr>
          <p:cNvPr id="11" name="TextBox 10">
            <a:extLst>
              <a:ext uri="{FF2B5EF4-FFF2-40B4-BE49-F238E27FC236}">
                <a16:creationId xmlns:a16="http://schemas.microsoft.com/office/drawing/2014/main" id="{2577A85C-5827-254D-D6B5-7AE6E3A6291A}"/>
              </a:ext>
            </a:extLst>
          </p:cNvPr>
          <p:cNvSpPr txBox="1"/>
          <p:nvPr/>
        </p:nvSpPr>
        <p:spPr>
          <a:xfrm>
            <a:off x="4798589" y="6053327"/>
            <a:ext cx="1769550"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No Injury</a:t>
            </a:r>
          </a:p>
        </p:txBody>
      </p:sp>
      <p:pic>
        <p:nvPicPr>
          <p:cNvPr id="4" name="Picture 3">
            <a:extLst>
              <a:ext uri="{FF2B5EF4-FFF2-40B4-BE49-F238E27FC236}">
                <a16:creationId xmlns:a16="http://schemas.microsoft.com/office/drawing/2014/main" id="{A41D4DD9-B208-3210-583D-6FD16E9B54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7052" y="1299191"/>
            <a:ext cx="4992624" cy="4680317"/>
          </a:xfrm>
          <a:prstGeom prst="rect">
            <a:avLst/>
          </a:prstGeom>
          <a:noFill/>
          <a:ln>
            <a:noFill/>
          </a:ln>
        </p:spPr>
      </p:pic>
      <p:sp>
        <p:nvSpPr>
          <p:cNvPr id="6" name="Rectangle 5">
            <a:extLst>
              <a:ext uri="{FF2B5EF4-FFF2-40B4-BE49-F238E27FC236}">
                <a16:creationId xmlns:a16="http://schemas.microsoft.com/office/drawing/2014/main" id="{2FCCC810-4C09-4B34-9172-5170A9AB25AA}"/>
              </a:ext>
            </a:extLst>
          </p:cNvPr>
          <p:cNvSpPr/>
          <p:nvPr/>
        </p:nvSpPr>
        <p:spPr>
          <a:xfrm>
            <a:off x="3640946" y="1807969"/>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067B94-131E-102D-497F-D77915FD2ACB}"/>
              </a:ext>
            </a:extLst>
          </p:cNvPr>
          <p:cNvSpPr/>
          <p:nvPr/>
        </p:nvSpPr>
        <p:spPr>
          <a:xfrm>
            <a:off x="3640946" y="2510711"/>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410317-A141-87F4-9886-F0EEA2E91D1C}"/>
              </a:ext>
            </a:extLst>
          </p:cNvPr>
          <p:cNvSpPr/>
          <p:nvPr/>
        </p:nvSpPr>
        <p:spPr>
          <a:xfrm>
            <a:off x="3640946" y="323503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3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99A7C-60B6-02EF-B3AE-9041C5A0045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4679778-E109-35D7-1685-ED846DEEC27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A16412A-2F8B-B08E-DC4B-5EBA0C7FB847}"/>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sp>
        <p:nvSpPr>
          <p:cNvPr id="7" name="TextBox 6">
            <a:extLst>
              <a:ext uri="{FF2B5EF4-FFF2-40B4-BE49-F238E27FC236}">
                <a16:creationId xmlns:a16="http://schemas.microsoft.com/office/drawing/2014/main" id="{21D33E71-F9E8-0119-FAB4-F8EB17EEFEF3}"/>
              </a:ext>
            </a:extLst>
          </p:cNvPr>
          <p:cNvSpPr txBox="1"/>
          <p:nvPr/>
        </p:nvSpPr>
        <p:spPr>
          <a:xfrm>
            <a:off x="1784785" y="6155848"/>
            <a:ext cx="2230051"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Fatal/Severe</a:t>
            </a:r>
          </a:p>
        </p:txBody>
      </p:sp>
      <p:cxnSp>
        <p:nvCxnSpPr>
          <p:cNvPr id="8" name="Straight Connector 7">
            <a:extLst>
              <a:ext uri="{FF2B5EF4-FFF2-40B4-BE49-F238E27FC236}">
                <a16:creationId xmlns:a16="http://schemas.microsoft.com/office/drawing/2014/main" id="{B66946B1-FB02-3A4E-93EF-A7D8A66295BB}"/>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77FA8B5-D42D-8AA5-F4A1-BD5734078BBE}"/>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45</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E939AC46-3AC6-9D47-A200-A633642C06BE}"/>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3: Fixed Object and Environmental Hazard Crashes</a:t>
            </a:r>
          </a:p>
        </p:txBody>
      </p:sp>
      <p:sp>
        <p:nvSpPr>
          <p:cNvPr id="11" name="TextBox 10">
            <a:extLst>
              <a:ext uri="{FF2B5EF4-FFF2-40B4-BE49-F238E27FC236}">
                <a16:creationId xmlns:a16="http://schemas.microsoft.com/office/drawing/2014/main" id="{5B44A522-3194-2638-9D4E-BB30BE9D6FDA}"/>
              </a:ext>
            </a:extLst>
          </p:cNvPr>
          <p:cNvSpPr txBox="1"/>
          <p:nvPr/>
        </p:nvSpPr>
        <p:spPr>
          <a:xfrm>
            <a:off x="7188093" y="6155848"/>
            <a:ext cx="2774521"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Moderate/Minor</a:t>
            </a:r>
          </a:p>
        </p:txBody>
      </p:sp>
      <p:pic>
        <p:nvPicPr>
          <p:cNvPr id="4" name="Picture 3">
            <a:extLst>
              <a:ext uri="{FF2B5EF4-FFF2-40B4-BE49-F238E27FC236}">
                <a16:creationId xmlns:a16="http://schemas.microsoft.com/office/drawing/2014/main" id="{C9A03BA3-1EB7-EF6B-119C-DC5820876D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911" y="1404304"/>
            <a:ext cx="4959801" cy="4649024"/>
          </a:xfrm>
          <a:prstGeom prst="rect">
            <a:avLst/>
          </a:prstGeom>
          <a:noFill/>
          <a:ln>
            <a:noFill/>
          </a:ln>
        </p:spPr>
      </p:pic>
      <p:pic>
        <p:nvPicPr>
          <p:cNvPr id="9" name="Picture 8">
            <a:extLst>
              <a:ext uri="{FF2B5EF4-FFF2-40B4-BE49-F238E27FC236}">
                <a16:creationId xmlns:a16="http://schemas.microsoft.com/office/drawing/2014/main" id="{F452CF4F-BEC5-42D7-1352-E8B1A7C70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404304"/>
            <a:ext cx="4958708" cy="4649024"/>
          </a:xfrm>
          <a:prstGeom prst="rect">
            <a:avLst/>
          </a:prstGeom>
          <a:noFill/>
          <a:ln>
            <a:noFill/>
          </a:ln>
        </p:spPr>
      </p:pic>
      <p:sp>
        <p:nvSpPr>
          <p:cNvPr id="6" name="Rectangle 5">
            <a:extLst>
              <a:ext uri="{FF2B5EF4-FFF2-40B4-BE49-F238E27FC236}">
                <a16:creationId xmlns:a16="http://schemas.microsoft.com/office/drawing/2014/main" id="{E5487370-3B7A-A02D-9F0F-2138CF550543}"/>
              </a:ext>
            </a:extLst>
          </p:cNvPr>
          <p:cNvSpPr/>
          <p:nvPr/>
        </p:nvSpPr>
        <p:spPr>
          <a:xfrm>
            <a:off x="1137292" y="1910327"/>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27BAA4-C976-31BA-ECF6-91A1C5C0A2E3}"/>
              </a:ext>
            </a:extLst>
          </p:cNvPr>
          <p:cNvSpPr/>
          <p:nvPr/>
        </p:nvSpPr>
        <p:spPr>
          <a:xfrm>
            <a:off x="1137292" y="2379622"/>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1EBEA3-1794-9A48-E215-B4A8CB867949}"/>
              </a:ext>
            </a:extLst>
          </p:cNvPr>
          <p:cNvSpPr/>
          <p:nvPr/>
        </p:nvSpPr>
        <p:spPr>
          <a:xfrm>
            <a:off x="6673755" y="2628178"/>
            <a:ext cx="1243956"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1F427F-455B-26B6-254F-73A9A647842C}"/>
              </a:ext>
            </a:extLst>
          </p:cNvPr>
          <p:cNvSpPr/>
          <p:nvPr/>
        </p:nvSpPr>
        <p:spPr>
          <a:xfrm>
            <a:off x="1137292" y="3094744"/>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7935B8-1BC0-E87C-809F-5D1B3C788833}"/>
              </a:ext>
            </a:extLst>
          </p:cNvPr>
          <p:cNvSpPr/>
          <p:nvPr/>
        </p:nvSpPr>
        <p:spPr>
          <a:xfrm>
            <a:off x="6789739" y="454140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97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0681E-13A1-31F6-F27D-7EE78D4775B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A09FD3-F90B-54DF-1B66-042D276D73AB}"/>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C4478669-E865-DFD6-A3CC-B7EDAF762060}"/>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cxnSp>
        <p:nvCxnSpPr>
          <p:cNvPr id="8" name="Straight Connector 7">
            <a:extLst>
              <a:ext uri="{FF2B5EF4-FFF2-40B4-BE49-F238E27FC236}">
                <a16:creationId xmlns:a16="http://schemas.microsoft.com/office/drawing/2014/main" id="{FC4D5AC4-43FF-AB1A-7590-D65A314B979C}"/>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A5CF83A-4187-249F-6322-7B52EC96E37E}"/>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46</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27FBD7D0-10A6-6EA5-E57E-A6036B6D7958}"/>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3: Fixed Object and Environmental Hazard Crashes</a:t>
            </a:r>
          </a:p>
        </p:txBody>
      </p:sp>
      <p:sp>
        <p:nvSpPr>
          <p:cNvPr id="11" name="TextBox 10">
            <a:extLst>
              <a:ext uri="{FF2B5EF4-FFF2-40B4-BE49-F238E27FC236}">
                <a16:creationId xmlns:a16="http://schemas.microsoft.com/office/drawing/2014/main" id="{C6EFBC99-3616-FE1F-D070-FEE4C0F0D978}"/>
              </a:ext>
            </a:extLst>
          </p:cNvPr>
          <p:cNvSpPr txBox="1"/>
          <p:nvPr/>
        </p:nvSpPr>
        <p:spPr>
          <a:xfrm>
            <a:off x="5178207" y="6156367"/>
            <a:ext cx="1686099"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No Injury</a:t>
            </a:r>
          </a:p>
        </p:txBody>
      </p:sp>
      <p:pic>
        <p:nvPicPr>
          <p:cNvPr id="7" name="Picture 6">
            <a:extLst>
              <a:ext uri="{FF2B5EF4-FFF2-40B4-BE49-F238E27FC236}">
                <a16:creationId xmlns:a16="http://schemas.microsoft.com/office/drawing/2014/main" id="{E0B1DD15-B7C9-0AE5-A835-6EDC3880FF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9958" y="1287611"/>
            <a:ext cx="5042599" cy="4727572"/>
          </a:xfrm>
          <a:prstGeom prst="rect">
            <a:avLst/>
          </a:prstGeom>
          <a:noFill/>
          <a:ln>
            <a:noFill/>
          </a:ln>
        </p:spPr>
      </p:pic>
      <p:sp>
        <p:nvSpPr>
          <p:cNvPr id="4" name="Rectangle 3">
            <a:extLst>
              <a:ext uri="{FF2B5EF4-FFF2-40B4-BE49-F238E27FC236}">
                <a16:creationId xmlns:a16="http://schemas.microsoft.com/office/drawing/2014/main" id="{19745534-1ECA-D4E4-3C3E-AAD88C5AF84D}"/>
              </a:ext>
            </a:extLst>
          </p:cNvPr>
          <p:cNvSpPr/>
          <p:nvPr/>
        </p:nvSpPr>
        <p:spPr>
          <a:xfrm>
            <a:off x="3709185" y="2756488"/>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F7822F-8749-3FF1-4AFC-D9E2051C4690}"/>
              </a:ext>
            </a:extLst>
          </p:cNvPr>
          <p:cNvSpPr/>
          <p:nvPr/>
        </p:nvSpPr>
        <p:spPr>
          <a:xfrm>
            <a:off x="3637128" y="3012691"/>
            <a:ext cx="1200029"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91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D92F8-3564-E7CC-BB2C-D3E1BF356E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3DA171-F744-E3DA-F848-9B051DECBEE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6907680F-BB7C-550D-4DB9-035D928EA26E}"/>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sp>
        <p:nvSpPr>
          <p:cNvPr id="7" name="TextBox 6">
            <a:extLst>
              <a:ext uri="{FF2B5EF4-FFF2-40B4-BE49-F238E27FC236}">
                <a16:creationId xmlns:a16="http://schemas.microsoft.com/office/drawing/2014/main" id="{722E1E27-5D73-F59E-0A4D-E9578F446220}"/>
              </a:ext>
            </a:extLst>
          </p:cNvPr>
          <p:cNvSpPr txBox="1"/>
          <p:nvPr/>
        </p:nvSpPr>
        <p:spPr>
          <a:xfrm>
            <a:off x="2180271" y="6139572"/>
            <a:ext cx="2230051"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Fatal/Severe</a:t>
            </a:r>
          </a:p>
        </p:txBody>
      </p:sp>
      <p:cxnSp>
        <p:nvCxnSpPr>
          <p:cNvPr id="8" name="Straight Connector 7">
            <a:extLst>
              <a:ext uri="{FF2B5EF4-FFF2-40B4-BE49-F238E27FC236}">
                <a16:creationId xmlns:a16="http://schemas.microsoft.com/office/drawing/2014/main" id="{98707432-DE7A-79EB-2364-20D9A1A966BA}"/>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D080E7A3-A687-0590-1035-B6BEFEAA7518}"/>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47</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44EEC809-0FBB-E617-E03B-88A0C1529832}"/>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4: Rear-End and Following-Distance Crashes</a:t>
            </a:r>
          </a:p>
        </p:txBody>
      </p:sp>
      <p:sp>
        <p:nvSpPr>
          <p:cNvPr id="11" name="TextBox 10">
            <a:extLst>
              <a:ext uri="{FF2B5EF4-FFF2-40B4-BE49-F238E27FC236}">
                <a16:creationId xmlns:a16="http://schemas.microsoft.com/office/drawing/2014/main" id="{C633BAFA-8A89-1046-84D7-9417E841D734}"/>
              </a:ext>
            </a:extLst>
          </p:cNvPr>
          <p:cNvSpPr txBox="1"/>
          <p:nvPr/>
        </p:nvSpPr>
        <p:spPr>
          <a:xfrm>
            <a:off x="7090225" y="6139572"/>
            <a:ext cx="2719657"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Moderate/Minor</a:t>
            </a:r>
          </a:p>
        </p:txBody>
      </p:sp>
      <p:pic>
        <p:nvPicPr>
          <p:cNvPr id="6" name="Picture 5">
            <a:extLst>
              <a:ext uri="{FF2B5EF4-FFF2-40B4-BE49-F238E27FC236}">
                <a16:creationId xmlns:a16="http://schemas.microsoft.com/office/drawing/2014/main" id="{E717E2E3-8C3E-D479-9435-16D54334F1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902" y="1404304"/>
            <a:ext cx="4958279" cy="4649024"/>
          </a:xfrm>
          <a:prstGeom prst="rect">
            <a:avLst/>
          </a:prstGeom>
          <a:noFill/>
          <a:ln>
            <a:noFill/>
          </a:ln>
        </p:spPr>
      </p:pic>
      <p:pic>
        <p:nvPicPr>
          <p:cNvPr id="12" name="Picture 11">
            <a:extLst>
              <a:ext uri="{FF2B5EF4-FFF2-40B4-BE49-F238E27FC236}">
                <a16:creationId xmlns:a16="http://schemas.microsoft.com/office/drawing/2014/main" id="{10A7E55A-9D22-B35E-A56B-6F4E5A31D39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0422" y="1404304"/>
            <a:ext cx="4959264" cy="4649024"/>
          </a:xfrm>
          <a:prstGeom prst="rect">
            <a:avLst/>
          </a:prstGeom>
          <a:noFill/>
          <a:ln>
            <a:noFill/>
          </a:ln>
        </p:spPr>
      </p:pic>
      <p:sp>
        <p:nvSpPr>
          <p:cNvPr id="4" name="Rectangle 3">
            <a:extLst>
              <a:ext uri="{FF2B5EF4-FFF2-40B4-BE49-F238E27FC236}">
                <a16:creationId xmlns:a16="http://schemas.microsoft.com/office/drawing/2014/main" id="{7656647A-97E4-2415-C93F-44F93AB327ED}"/>
              </a:ext>
            </a:extLst>
          </p:cNvPr>
          <p:cNvSpPr/>
          <p:nvPr/>
        </p:nvSpPr>
        <p:spPr>
          <a:xfrm>
            <a:off x="1212354" y="2389609"/>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FA47D6-FD89-39BA-0F6A-83EA3F02ADB4}"/>
              </a:ext>
            </a:extLst>
          </p:cNvPr>
          <p:cNvSpPr/>
          <p:nvPr/>
        </p:nvSpPr>
        <p:spPr>
          <a:xfrm>
            <a:off x="6930767" y="2143950"/>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63FD7F-1DFE-99AA-F5A1-A5D4874C579E}"/>
              </a:ext>
            </a:extLst>
          </p:cNvPr>
          <p:cNvSpPr/>
          <p:nvPr/>
        </p:nvSpPr>
        <p:spPr>
          <a:xfrm>
            <a:off x="1212354" y="2635697"/>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DAA2EC-1BA5-2EEF-46C7-77E7EDE0B058}"/>
              </a:ext>
            </a:extLst>
          </p:cNvPr>
          <p:cNvSpPr/>
          <p:nvPr/>
        </p:nvSpPr>
        <p:spPr>
          <a:xfrm>
            <a:off x="1212354" y="3827552"/>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9E0EE2-5392-3C3A-315A-A4015316557C}"/>
              </a:ext>
            </a:extLst>
          </p:cNvPr>
          <p:cNvSpPr/>
          <p:nvPr/>
        </p:nvSpPr>
        <p:spPr>
          <a:xfrm>
            <a:off x="6930767" y="2878024"/>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B8847-5F67-0087-5C8A-5EBC54E52A05}"/>
              </a:ext>
            </a:extLst>
          </p:cNvPr>
          <p:cNvSpPr/>
          <p:nvPr/>
        </p:nvSpPr>
        <p:spPr>
          <a:xfrm>
            <a:off x="6930767" y="3332018"/>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54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B8134-271E-EFCF-86FD-9C49E979F8B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B8E87E-7779-1972-3479-AD90F1357A43}"/>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8E1C2348-7266-F410-BD8B-084A54D559B5}"/>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SHAP Interpretation</a:t>
            </a:r>
          </a:p>
        </p:txBody>
      </p:sp>
      <p:cxnSp>
        <p:nvCxnSpPr>
          <p:cNvPr id="8" name="Straight Connector 7">
            <a:extLst>
              <a:ext uri="{FF2B5EF4-FFF2-40B4-BE49-F238E27FC236}">
                <a16:creationId xmlns:a16="http://schemas.microsoft.com/office/drawing/2014/main" id="{253E59B9-D5C6-C63D-BB74-F09447FE4E86}"/>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014DF36A-1ECD-CBAA-66CF-3138CBBB1693}"/>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48</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8AFD451D-CDBC-210C-B45E-6BBD8C826405}"/>
              </a:ext>
            </a:extLst>
          </p:cNvPr>
          <p:cNvSpPr txBox="1"/>
          <p:nvPr/>
        </p:nvSpPr>
        <p:spPr>
          <a:xfrm>
            <a:off x="291491" y="702152"/>
            <a:ext cx="1078374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Cluster 4: Rear-End and Following-Distance Crashes</a:t>
            </a:r>
          </a:p>
        </p:txBody>
      </p:sp>
      <p:sp>
        <p:nvSpPr>
          <p:cNvPr id="11" name="TextBox 10">
            <a:extLst>
              <a:ext uri="{FF2B5EF4-FFF2-40B4-BE49-F238E27FC236}">
                <a16:creationId xmlns:a16="http://schemas.microsoft.com/office/drawing/2014/main" id="{B27C18F7-EE7A-70C3-978B-124134DC2F2A}"/>
              </a:ext>
            </a:extLst>
          </p:cNvPr>
          <p:cNvSpPr txBox="1"/>
          <p:nvPr/>
        </p:nvSpPr>
        <p:spPr>
          <a:xfrm>
            <a:off x="4863174" y="6155848"/>
            <a:ext cx="1640379"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No Injury</a:t>
            </a:r>
          </a:p>
        </p:txBody>
      </p:sp>
      <p:pic>
        <p:nvPicPr>
          <p:cNvPr id="4" name="Picture 3">
            <a:extLst>
              <a:ext uri="{FF2B5EF4-FFF2-40B4-BE49-F238E27FC236}">
                <a16:creationId xmlns:a16="http://schemas.microsoft.com/office/drawing/2014/main" id="{7A3D3DB5-C4BB-2156-9157-76746BC754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0125" y="1309523"/>
            <a:ext cx="5086478" cy="4767899"/>
          </a:xfrm>
          <a:prstGeom prst="rect">
            <a:avLst/>
          </a:prstGeom>
          <a:noFill/>
          <a:ln>
            <a:noFill/>
          </a:ln>
        </p:spPr>
      </p:pic>
      <p:sp>
        <p:nvSpPr>
          <p:cNvPr id="6" name="Rectangle 5">
            <a:extLst>
              <a:ext uri="{FF2B5EF4-FFF2-40B4-BE49-F238E27FC236}">
                <a16:creationId xmlns:a16="http://schemas.microsoft.com/office/drawing/2014/main" id="{8A85F906-9C58-EAD0-3C9C-82D9502E5EC6}"/>
              </a:ext>
            </a:extLst>
          </p:cNvPr>
          <p:cNvSpPr/>
          <p:nvPr/>
        </p:nvSpPr>
        <p:spPr>
          <a:xfrm>
            <a:off x="3459707" y="1830051"/>
            <a:ext cx="1173444" cy="1829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D48283-610E-C75C-0978-332FBD26F471}"/>
              </a:ext>
            </a:extLst>
          </p:cNvPr>
          <p:cNvSpPr/>
          <p:nvPr/>
        </p:nvSpPr>
        <p:spPr>
          <a:xfrm>
            <a:off x="3505179" y="4518660"/>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5F0EE5-D197-CA7B-912C-4E9FD3318CA1}"/>
              </a:ext>
            </a:extLst>
          </p:cNvPr>
          <p:cNvSpPr/>
          <p:nvPr/>
        </p:nvSpPr>
        <p:spPr>
          <a:xfrm>
            <a:off x="3505179" y="3309226"/>
            <a:ext cx="1127972" cy="193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6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BF4E-8B82-A3BD-830E-FBE6313AB3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82D6F1-12C2-CE4D-059F-506D3D6D953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89CB97F9-391B-3010-AF14-E6B7A80DB68B}"/>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Crash narratives: Fatal/Severe Crashes</a:t>
            </a:r>
          </a:p>
        </p:txBody>
      </p:sp>
      <p:cxnSp>
        <p:nvCxnSpPr>
          <p:cNvPr id="8" name="Straight Connector 7">
            <a:extLst>
              <a:ext uri="{FF2B5EF4-FFF2-40B4-BE49-F238E27FC236}">
                <a16:creationId xmlns:a16="http://schemas.microsoft.com/office/drawing/2014/main" id="{089FE6B3-30CC-7966-542A-DDC854BA5FF5}"/>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BE8177D4-F2DE-5922-A8BF-28CAF18D90AF}"/>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49</a:t>
            </a:fld>
            <a:endParaRPr lang="en-US" sz="1600">
              <a:solidFill>
                <a:schemeClr val="bg1">
                  <a:lumMod val="50000"/>
                </a:schemeClr>
              </a:solidFill>
              <a:latin typeface="Franklin Gothic Book" panose="020B0503020102020204" pitchFamily="34" charset="0"/>
            </a:endParaRPr>
          </a:p>
        </p:txBody>
      </p:sp>
      <p:graphicFrame>
        <p:nvGraphicFramePr>
          <p:cNvPr id="4" name="Table 3">
            <a:extLst>
              <a:ext uri="{FF2B5EF4-FFF2-40B4-BE49-F238E27FC236}">
                <a16:creationId xmlns:a16="http://schemas.microsoft.com/office/drawing/2014/main" id="{A8D7FF84-BD4B-9FA7-7480-2B3B71414884}"/>
              </a:ext>
            </a:extLst>
          </p:cNvPr>
          <p:cNvGraphicFramePr>
            <a:graphicFrameLocks noGrp="1"/>
          </p:cNvGraphicFramePr>
          <p:nvPr>
            <p:extLst>
              <p:ext uri="{D42A27DB-BD31-4B8C-83A1-F6EECF244321}">
                <p14:modId xmlns:p14="http://schemas.microsoft.com/office/powerpoint/2010/main" val="1638696618"/>
              </p:ext>
            </p:extLst>
          </p:nvPr>
        </p:nvGraphicFramePr>
        <p:xfrm>
          <a:off x="182881" y="702152"/>
          <a:ext cx="12009120" cy="5146040"/>
        </p:xfrm>
        <a:graphic>
          <a:graphicData uri="http://schemas.openxmlformats.org/drawingml/2006/table">
            <a:tbl>
              <a:tblPr firstRow="1" bandRow="1">
                <a:tableStyleId>{5C22544A-7EE6-4342-B048-85BDC9FD1C3A}</a:tableStyleId>
              </a:tblPr>
              <a:tblGrid>
                <a:gridCol w="1373151">
                  <a:extLst>
                    <a:ext uri="{9D8B030D-6E8A-4147-A177-3AD203B41FA5}">
                      <a16:colId xmlns:a16="http://schemas.microsoft.com/office/drawing/2014/main" val="1874693135"/>
                    </a:ext>
                  </a:extLst>
                </a:gridCol>
                <a:gridCol w="1091634">
                  <a:extLst>
                    <a:ext uri="{9D8B030D-6E8A-4147-A177-3AD203B41FA5}">
                      <a16:colId xmlns:a16="http://schemas.microsoft.com/office/drawing/2014/main" val="3978358123"/>
                    </a:ext>
                  </a:extLst>
                </a:gridCol>
                <a:gridCol w="1601061">
                  <a:extLst>
                    <a:ext uri="{9D8B030D-6E8A-4147-A177-3AD203B41FA5}">
                      <a16:colId xmlns:a16="http://schemas.microsoft.com/office/drawing/2014/main" val="2708645724"/>
                    </a:ext>
                  </a:extLst>
                </a:gridCol>
                <a:gridCol w="2392218">
                  <a:extLst>
                    <a:ext uri="{9D8B030D-6E8A-4147-A177-3AD203B41FA5}">
                      <a16:colId xmlns:a16="http://schemas.microsoft.com/office/drawing/2014/main" val="64903879"/>
                    </a:ext>
                  </a:extLst>
                </a:gridCol>
                <a:gridCol w="5551056">
                  <a:extLst>
                    <a:ext uri="{9D8B030D-6E8A-4147-A177-3AD203B41FA5}">
                      <a16:colId xmlns:a16="http://schemas.microsoft.com/office/drawing/2014/main" val="1225440362"/>
                    </a:ext>
                  </a:extLst>
                </a:gridCol>
              </a:tblGrid>
              <a:tr h="387331">
                <a:tc>
                  <a:txBody>
                    <a:bodyPr/>
                    <a:lstStyle/>
                    <a:p>
                      <a:pPr marL="0" marR="0" algn="l">
                        <a:lnSpc>
                          <a:spcPct val="200000"/>
                        </a:lnSpc>
                        <a:spcAft>
                          <a:spcPts val="800"/>
                        </a:spcAft>
                        <a:buNone/>
                      </a:pP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Damage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Severity</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Crash Type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Fault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Crash Narrative Summary</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6365245"/>
                  </a:ext>
                </a:extLst>
              </a:tr>
              <a:tr h="387331">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Not Specified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KA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ROR/Rollover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Unspecified/Unknown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Unit #1 was westbound on SR-0261 when it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struck the curb</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the roundabout, lost control, and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rolled over</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Serious injuries </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were reported.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0546600"/>
                  </a:ext>
                </a:extLst>
              </a:tr>
              <a:tr h="387331">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Side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KA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Fixed Object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Failed To Yield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Unit #1 was traveling east on State Route 29. Unit #2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failed to yield </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and entered the roundabout, causing Unit #1 to veer off and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hit a light pole</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02630"/>
                  </a:ext>
                </a:extLst>
              </a:tr>
              <a:tr h="387331">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Side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KA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Other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a:solidFill>
                            <a:schemeClr val="tx1"/>
                          </a:solidFill>
                          <a:effectLst/>
                          <a:latin typeface="Arial" panose="020B0604020202020204" pitchFamily="34" charset="0"/>
                          <a:ea typeface="Calibri" panose="020F0502020204030204" pitchFamily="34" charset="0"/>
                          <a:cs typeface="Arial" panose="020B0604020202020204" pitchFamily="34" charset="0"/>
                        </a:rPr>
                        <a:t>Failed To Yield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200000"/>
                        </a:lnSpc>
                        <a:spcAft>
                          <a:spcPts val="800"/>
                        </a:spcAft>
                        <a:buNone/>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Unit 2 was inside the roundabout at the intersection when Unit 1 entered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without yielding</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striking Unit 2 in the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passenger side </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and causing </a:t>
                      </a:r>
                      <a:r>
                        <a:rPr lang="en-US" sz="1800" b="1" dirty="0">
                          <a:solidFill>
                            <a:schemeClr val="accent1"/>
                          </a:solidFill>
                          <a:effectLst/>
                          <a:latin typeface="Arial" panose="020B0604020202020204" pitchFamily="34" charset="0"/>
                          <a:ea typeface="Calibri" panose="020F0502020204030204" pitchFamily="34" charset="0"/>
                          <a:cs typeface="Arial" panose="020B0604020202020204" pitchFamily="34" charset="0"/>
                        </a:rPr>
                        <a:t>severe injury</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5501612"/>
                  </a:ext>
                </a:extLst>
              </a:tr>
            </a:tbl>
          </a:graphicData>
        </a:graphic>
      </p:graphicFrame>
    </p:spTree>
    <p:extLst>
      <p:ext uri="{BB962C8B-B14F-4D97-AF65-F5344CB8AC3E}">
        <p14:creationId xmlns:p14="http://schemas.microsoft.com/office/powerpoint/2010/main" val="315839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8E268-128C-0A1B-9584-BDDF13CC623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63E810F-F7EB-03FD-E21B-E9A1CF32736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cxnSp>
        <p:nvCxnSpPr>
          <p:cNvPr id="10" name="Straight Connector 9">
            <a:extLst>
              <a:ext uri="{FF2B5EF4-FFF2-40B4-BE49-F238E27FC236}">
                <a16:creationId xmlns:a16="http://schemas.microsoft.com/office/drawing/2014/main" id="{690961BD-4091-3122-DD5E-3783B913D4C1}"/>
              </a:ext>
            </a:extLst>
          </p:cNvPr>
          <p:cNvCxnSpPr>
            <a:cxnSpLocks/>
          </p:cNvCxnSpPr>
          <p:nvPr/>
        </p:nvCxnSpPr>
        <p:spPr>
          <a:xfrm>
            <a:off x="182881" y="584775"/>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0E4AD9-C49B-0530-B12D-E1D270A17CBC}"/>
              </a:ext>
            </a:extLst>
          </p:cNvPr>
          <p:cNvSpPr txBox="1"/>
          <p:nvPr/>
        </p:nvSpPr>
        <p:spPr>
          <a:xfrm>
            <a:off x="295014"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What is </a:t>
            </a:r>
            <a:r>
              <a:rPr lang="en-US" sz="3200">
                <a:solidFill>
                  <a:srgbClr val="680000"/>
                </a:solidFill>
                <a:latin typeface="Franklin Gothic Medium" panose="020B0603020102020204" pitchFamily="34" charset="0"/>
              </a:rPr>
              <a:t>a roundabout?</a:t>
            </a:r>
            <a:endParaRPr lang="en-US" sz="2800" dirty="0">
              <a:solidFill>
                <a:srgbClr val="680000"/>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4448F61A-00E0-452A-618C-47150DF9674F}"/>
              </a:ext>
            </a:extLst>
          </p:cNvPr>
          <p:cNvSpPr txBox="1"/>
          <p:nvPr/>
        </p:nvSpPr>
        <p:spPr>
          <a:xfrm>
            <a:off x="1647665" y="5580743"/>
            <a:ext cx="3295263"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Schematic diagram</a:t>
            </a:r>
          </a:p>
        </p:txBody>
      </p:sp>
      <p:pic>
        <p:nvPicPr>
          <p:cNvPr id="8" name="Picture 7">
            <a:extLst>
              <a:ext uri="{FF2B5EF4-FFF2-40B4-BE49-F238E27FC236}">
                <a16:creationId xmlns:a16="http://schemas.microsoft.com/office/drawing/2014/main" id="{CA567243-DF7E-7497-3566-7E5EC3DEE9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2836" y="1277257"/>
            <a:ext cx="5703164" cy="4303486"/>
          </a:xfrm>
          <a:prstGeom prst="rect">
            <a:avLst/>
          </a:prstGeom>
        </p:spPr>
      </p:pic>
      <p:sp>
        <p:nvSpPr>
          <p:cNvPr id="2" name="Slide Number Placeholder 1">
            <a:extLst>
              <a:ext uri="{FF2B5EF4-FFF2-40B4-BE49-F238E27FC236}">
                <a16:creationId xmlns:a16="http://schemas.microsoft.com/office/drawing/2014/main" id="{AE75F9E1-1841-60D2-B835-A901B026358A}"/>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a:t>
            </a:fld>
            <a:endParaRPr lang="en-US" sz="1600">
              <a:solidFill>
                <a:schemeClr val="bg1">
                  <a:lumMod val="50000"/>
                </a:schemeClr>
              </a:solidFill>
              <a:latin typeface="Franklin Gothic Book" panose="020B0503020102020204" pitchFamily="34" charset="0"/>
            </a:endParaRPr>
          </a:p>
        </p:txBody>
      </p:sp>
      <p:pic>
        <p:nvPicPr>
          <p:cNvPr id="7" name="Picture 6">
            <a:extLst>
              <a:ext uri="{FF2B5EF4-FFF2-40B4-BE49-F238E27FC236}">
                <a16:creationId xmlns:a16="http://schemas.microsoft.com/office/drawing/2014/main" id="{E9BA59C2-DAB7-5D55-7648-A5C10FAE15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39656" y="1498585"/>
            <a:ext cx="5890522" cy="3860829"/>
          </a:xfrm>
          <a:prstGeom prst="rect">
            <a:avLst/>
          </a:prstGeom>
          <a:ln>
            <a:solidFill>
              <a:schemeClr val="tx1"/>
            </a:solidFill>
          </a:ln>
        </p:spPr>
      </p:pic>
      <p:sp>
        <p:nvSpPr>
          <p:cNvPr id="9" name="TextBox 8">
            <a:extLst>
              <a:ext uri="{FF2B5EF4-FFF2-40B4-BE49-F238E27FC236}">
                <a16:creationId xmlns:a16="http://schemas.microsoft.com/office/drawing/2014/main" id="{94165E27-5E68-CE89-0862-016ED40B59E4}"/>
              </a:ext>
            </a:extLst>
          </p:cNvPr>
          <p:cNvSpPr txBox="1"/>
          <p:nvPr/>
        </p:nvSpPr>
        <p:spPr>
          <a:xfrm>
            <a:off x="7537285" y="5580743"/>
            <a:ext cx="3295263"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Conflict points</a:t>
            </a:r>
          </a:p>
        </p:txBody>
      </p:sp>
    </p:spTree>
    <p:extLst>
      <p:ext uri="{BB962C8B-B14F-4D97-AF65-F5344CB8AC3E}">
        <p14:creationId xmlns:p14="http://schemas.microsoft.com/office/powerpoint/2010/main" val="357090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BC5B-6746-8C1B-E415-04606FFA04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BADFB7-06E3-6D9B-77A9-005A82C6C96D}"/>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FB279A34-8DF6-495B-24E6-7D5EACECF0CC}"/>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Design related factors</a:t>
            </a:r>
          </a:p>
        </p:txBody>
      </p:sp>
      <p:cxnSp>
        <p:nvCxnSpPr>
          <p:cNvPr id="8" name="Straight Connector 7">
            <a:extLst>
              <a:ext uri="{FF2B5EF4-FFF2-40B4-BE49-F238E27FC236}">
                <a16:creationId xmlns:a16="http://schemas.microsoft.com/office/drawing/2014/main" id="{1F23CD16-D8DE-6DC2-03CA-07326C8F0BEA}"/>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4407CE9F-1E34-0CE7-EA86-A9BA10469790}"/>
              </a:ext>
            </a:extLst>
          </p:cNvPr>
          <p:cNvSpPr>
            <a:spLocks noGrp="1"/>
          </p:cNvSpPr>
          <p:nvPr>
            <p:ph type="sldNum" sz="quarter" idx="12"/>
          </p:nvPr>
        </p:nvSpPr>
        <p:spPr>
          <a:xfrm>
            <a:off x="11607421" y="6251362"/>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50</a:t>
            </a:fld>
            <a:endParaRPr lang="en-US" sz="1600">
              <a:solidFill>
                <a:schemeClr val="bg1">
                  <a:lumMod val="50000"/>
                </a:schemeClr>
              </a:solidFill>
              <a:latin typeface="Franklin Gothic Book" panose="020B0503020102020204" pitchFamily="34" charset="0"/>
            </a:endParaRPr>
          </a:p>
        </p:txBody>
      </p:sp>
      <p:pic>
        <p:nvPicPr>
          <p:cNvPr id="4" name="Picture 3">
            <a:extLst>
              <a:ext uri="{FF2B5EF4-FFF2-40B4-BE49-F238E27FC236}">
                <a16:creationId xmlns:a16="http://schemas.microsoft.com/office/drawing/2014/main" id="{BB7C3242-3B62-8F90-A1E8-88892BB94429}"/>
              </a:ext>
            </a:extLst>
          </p:cNvPr>
          <p:cNvPicPr>
            <a:picLocks noChangeAspect="1"/>
          </p:cNvPicPr>
          <p:nvPr/>
        </p:nvPicPr>
        <p:blipFill>
          <a:blip r:embed="rId3"/>
          <a:stretch>
            <a:fillRect/>
          </a:stretch>
        </p:blipFill>
        <p:spPr>
          <a:xfrm>
            <a:off x="305765" y="2737239"/>
            <a:ext cx="5887166" cy="3507126"/>
          </a:xfrm>
          <a:prstGeom prst="rect">
            <a:avLst/>
          </a:prstGeom>
        </p:spPr>
      </p:pic>
      <p:pic>
        <p:nvPicPr>
          <p:cNvPr id="6" name="Picture 5">
            <a:extLst>
              <a:ext uri="{FF2B5EF4-FFF2-40B4-BE49-F238E27FC236}">
                <a16:creationId xmlns:a16="http://schemas.microsoft.com/office/drawing/2014/main" id="{88ADCBE2-9DB0-A8D7-E0B2-3357876EDECD}"/>
              </a:ext>
            </a:extLst>
          </p:cNvPr>
          <p:cNvPicPr>
            <a:picLocks noChangeAspect="1"/>
          </p:cNvPicPr>
          <p:nvPr/>
        </p:nvPicPr>
        <p:blipFill>
          <a:blip r:embed="rId4"/>
          <a:stretch>
            <a:fillRect/>
          </a:stretch>
        </p:blipFill>
        <p:spPr>
          <a:xfrm>
            <a:off x="6610349" y="2735220"/>
            <a:ext cx="5390093" cy="3511163"/>
          </a:xfrm>
          <a:prstGeom prst="rect">
            <a:avLst/>
          </a:prstGeom>
        </p:spPr>
      </p:pic>
      <p:sp>
        <p:nvSpPr>
          <p:cNvPr id="9" name="TextBox 8">
            <a:extLst>
              <a:ext uri="{FF2B5EF4-FFF2-40B4-BE49-F238E27FC236}">
                <a16:creationId xmlns:a16="http://schemas.microsoft.com/office/drawing/2014/main" id="{D01D9ECF-C6D4-7BC9-7FB9-E874334F9D73}"/>
              </a:ext>
            </a:extLst>
          </p:cNvPr>
          <p:cNvSpPr txBox="1"/>
          <p:nvPr/>
        </p:nvSpPr>
        <p:spPr>
          <a:xfrm>
            <a:off x="305765" y="682907"/>
            <a:ext cx="11694677"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Design complexity.</a:t>
            </a:r>
          </a:p>
        </p:txBody>
      </p:sp>
      <p:sp>
        <p:nvSpPr>
          <p:cNvPr id="10" name="TextBox 9">
            <a:extLst>
              <a:ext uri="{FF2B5EF4-FFF2-40B4-BE49-F238E27FC236}">
                <a16:creationId xmlns:a16="http://schemas.microsoft.com/office/drawing/2014/main" id="{4657CA5A-3BE3-20CF-584C-080700E69075}"/>
              </a:ext>
            </a:extLst>
          </p:cNvPr>
          <p:cNvSpPr txBox="1"/>
          <p:nvPr/>
        </p:nvSpPr>
        <p:spPr>
          <a:xfrm>
            <a:off x="345592" y="1206127"/>
            <a:ext cx="11694677"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Visibility and roadway lighting.</a:t>
            </a:r>
          </a:p>
        </p:txBody>
      </p:sp>
    </p:spTree>
    <p:extLst>
      <p:ext uri="{BB962C8B-B14F-4D97-AF65-F5344CB8AC3E}">
        <p14:creationId xmlns:p14="http://schemas.microsoft.com/office/powerpoint/2010/main" val="29778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2422-CA55-92A2-3E50-4F52452C22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2B43CAD-9877-9B5B-0FB5-DCA76785DE1A}"/>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09156810-3E7D-3B8C-A48C-CC9EEC3FF430}"/>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Hot spot analysis</a:t>
            </a:r>
          </a:p>
        </p:txBody>
      </p:sp>
      <p:cxnSp>
        <p:nvCxnSpPr>
          <p:cNvPr id="8" name="Straight Connector 7">
            <a:extLst>
              <a:ext uri="{FF2B5EF4-FFF2-40B4-BE49-F238E27FC236}">
                <a16:creationId xmlns:a16="http://schemas.microsoft.com/office/drawing/2014/main" id="{A9F91332-413D-DCB4-EB8C-42BB9BDFAFBB}"/>
              </a:ext>
            </a:extLst>
          </p:cNvPr>
          <p:cNvCxnSpPr>
            <a:cxnSpLocks/>
          </p:cNvCxnSpPr>
          <p:nvPr/>
        </p:nvCxnSpPr>
        <p:spPr>
          <a:xfrm>
            <a:off x="182881" y="603063"/>
            <a:ext cx="2679191" cy="0"/>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E653800-E681-B617-D894-B2D08F9433C9}"/>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51</a:t>
            </a:fld>
            <a:endParaRPr lang="en-US" sz="1600" dirty="0">
              <a:solidFill>
                <a:schemeClr val="bg1">
                  <a:lumMod val="50000"/>
                </a:schemeClr>
              </a:solidFill>
              <a:latin typeface="Franklin Gothic Book" panose="020B0503020102020204" pitchFamily="34" charset="0"/>
            </a:endParaRPr>
          </a:p>
        </p:txBody>
      </p:sp>
      <p:pic>
        <p:nvPicPr>
          <p:cNvPr id="6" name="Picture 5" descr="A map of the united states&#10;&#10;AI-generated content may be incorrect.">
            <a:extLst>
              <a:ext uri="{FF2B5EF4-FFF2-40B4-BE49-F238E27FC236}">
                <a16:creationId xmlns:a16="http://schemas.microsoft.com/office/drawing/2014/main" id="{01310F53-EBF9-25E2-DB02-DC1FEA7986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832" y="343903"/>
            <a:ext cx="4941590" cy="6395224"/>
          </a:xfrm>
          <a:prstGeom prst="rect">
            <a:avLst/>
          </a:prstGeom>
          <a:noFill/>
          <a:ln>
            <a:noFill/>
          </a:ln>
        </p:spPr>
      </p:pic>
      <p:sp>
        <p:nvSpPr>
          <p:cNvPr id="9" name="TextBox 8">
            <a:extLst>
              <a:ext uri="{FF2B5EF4-FFF2-40B4-BE49-F238E27FC236}">
                <a16:creationId xmlns:a16="http://schemas.microsoft.com/office/drawing/2014/main" id="{B2122855-D0BB-3BD0-B171-CCCBFA6F42F3}"/>
              </a:ext>
            </a:extLst>
          </p:cNvPr>
          <p:cNvSpPr txBox="1"/>
          <p:nvPr/>
        </p:nvSpPr>
        <p:spPr>
          <a:xfrm>
            <a:off x="305766" y="682907"/>
            <a:ext cx="6411060"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Cincinnati, Columbus, Toledo, and Cleveland indicated higher concentrations of roundabout crashes.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Cold spots appeared in some parts of central and southeastern Ohio, typically in rural or low-traffic areas.</a:t>
            </a:r>
          </a:p>
        </p:txBody>
      </p:sp>
    </p:spTree>
    <p:extLst>
      <p:ext uri="{BB962C8B-B14F-4D97-AF65-F5344CB8AC3E}">
        <p14:creationId xmlns:p14="http://schemas.microsoft.com/office/powerpoint/2010/main" val="2206179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7E5F4-522F-8EB8-8B4D-5C8C7402B43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621DD8-B9A2-156E-72CC-1685F5F4020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76F48DA6-D730-9B9E-1D91-D5DB2FBEC250}"/>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Conclusions</a:t>
            </a:r>
          </a:p>
        </p:txBody>
      </p:sp>
      <p:cxnSp>
        <p:nvCxnSpPr>
          <p:cNvPr id="8" name="Straight Connector 7">
            <a:extLst>
              <a:ext uri="{FF2B5EF4-FFF2-40B4-BE49-F238E27FC236}">
                <a16:creationId xmlns:a16="http://schemas.microsoft.com/office/drawing/2014/main" id="{8E95A8C0-2B8B-B445-42C0-2789FA848086}"/>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AC71B2A5-F606-9208-997F-8C0358C29AE8}"/>
              </a:ext>
            </a:extLst>
          </p:cNvPr>
          <p:cNvSpPr>
            <a:spLocks noGrp="1"/>
          </p:cNvSpPr>
          <p:nvPr>
            <p:ph type="sldNum" sz="quarter" idx="12"/>
          </p:nvPr>
        </p:nvSpPr>
        <p:spPr>
          <a:xfrm>
            <a:off x="11649456" y="6251362"/>
            <a:ext cx="480722"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52</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529426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C60D7-3611-1672-DD70-969604885E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987E08-C7E2-58E1-9BED-8CFDC47170D8}"/>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F74B05C2-5F2E-9068-F8B6-39AC6D2F0461}"/>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Major findings</a:t>
            </a:r>
          </a:p>
        </p:txBody>
      </p:sp>
      <p:cxnSp>
        <p:nvCxnSpPr>
          <p:cNvPr id="8" name="Straight Connector 7">
            <a:extLst>
              <a:ext uri="{FF2B5EF4-FFF2-40B4-BE49-F238E27FC236}">
                <a16:creationId xmlns:a16="http://schemas.microsoft.com/office/drawing/2014/main" id="{28E6133E-4E65-AC38-7766-B680F15F5D95}"/>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55D2C1C1-E0BA-A551-06DD-4851C8809048}"/>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53</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4E7A82AC-08E4-53C6-DFF4-C8E606F83388}"/>
              </a:ext>
            </a:extLst>
          </p:cNvPr>
          <p:cNvSpPr txBox="1"/>
          <p:nvPr/>
        </p:nvSpPr>
        <p:spPr>
          <a:xfrm>
            <a:off x="291492" y="1097934"/>
            <a:ext cx="11838686" cy="5262979"/>
          </a:xfrm>
          <a:prstGeom prst="rect">
            <a:avLst/>
          </a:prstGeom>
          <a:noFill/>
        </p:spPr>
        <p:txBody>
          <a:bodyPr wrap="square">
            <a:spAutoFit/>
          </a:bodyPr>
          <a:lstStyle/>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RQ1:</a:t>
            </a:r>
            <a:r>
              <a:rPr lang="en-US" sz="2800" dirty="0">
                <a:latin typeface="Arial" panose="020B0604020202020204" pitchFamily="34" charset="0"/>
                <a:cs typeface="Arial" panose="020B0604020202020204" pitchFamily="34" charset="0"/>
              </a:rPr>
              <a:t> SHAP plots showed that failure to yield, improper actions, vehicle type (SUVs, buses, trucks), driver age group, pre-crash behavior, lighting and weather conditions, and speed limits significantly contributed to crash severity.</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RQ2:</a:t>
            </a:r>
            <a:r>
              <a:rPr lang="en-US" sz="2800" dirty="0">
                <a:latin typeface="Arial" panose="020B0604020202020204" pitchFamily="34" charset="0"/>
                <a:cs typeface="Arial" panose="020B0604020202020204" pitchFamily="34" charset="0"/>
              </a:rPr>
              <a:t> The CCA grouped 6,448 roundabout crashes into four distinct clusters focused on </a:t>
            </a:r>
            <a:r>
              <a:rPr lang="en-US" sz="2800" b="1" dirty="0">
                <a:latin typeface="Arial" panose="020B0604020202020204" pitchFamily="34" charset="0"/>
                <a:cs typeface="Arial" panose="020B0604020202020204" pitchFamily="34" charset="0"/>
              </a:rPr>
              <a:t>entry conflicts</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driver misjudgment</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fixed-object / environmental crashes</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rear-end collisions</a:t>
            </a:r>
            <a:r>
              <a:rPr lang="en-US" sz="2800" dirty="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RQ3: </a:t>
            </a:r>
            <a:r>
              <a:rPr lang="en-US" sz="2800" dirty="0">
                <a:latin typeface="Arial" panose="020B0604020202020204" pitchFamily="34" charset="0"/>
                <a:cs typeface="Arial" panose="020B0604020202020204" pitchFamily="34" charset="0"/>
              </a:rPr>
              <a:t>The analysis revealed that poor visibility/sight distance, wet or icy roads, and multi-lane or curved road geometries were strongly associated with more severe outcomes.</a:t>
            </a:r>
          </a:p>
        </p:txBody>
      </p:sp>
    </p:spTree>
    <p:extLst>
      <p:ext uri="{BB962C8B-B14F-4D97-AF65-F5344CB8AC3E}">
        <p14:creationId xmlns:p14="http://schemas.microsoft.com/office/powerpoint/2010/main" val="2313642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4B54B-7104-56E0-7D9C-90201ABADB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C91594-2217-0582-703F-F37507285E00}"/>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410FE7F5-C2D8-1D13-CE20-98A0163B2296}"/>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Major findings</a:t>
            </a:r>
          </a:p>
        </p:txBody>
      </p:sp>
      <p:cxnSp>
        <p:nvCxnSpPr>
          <p:cNvPr id="8" name="Straight Connector 7">
            <a:extLst>
              <a:ext uri="{FF2B5EF4-FFF2-40B4-BE49-F238E27FC236}">
                <a16:creationId xmlns:a16="http://schemas.microsoft.com/office/drawing/2014/main" id="{6292230B-C3FF-3BB5-6955-573CD2911E36}"/>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A18C6EA-2F50-CF9F-EE9D-02A7CF6295D3}"/>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54</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09197FB8-1E74-1ADF-1783-A44ACAC97640}"/>
              </a:ext>
            </a:extLst>
          </p:cNvPr>
          <p:cNvSpPr txBox="1"/>
          <p:nvPr/>
        </p:nvSpPr>
        <p:spPr>
          <a:xfrm>
            <a:off x="291492" y="1097934"/>
            <a:ext cx="11650572" cy="483209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Crash narratives added valuable context, confirming that many fatal and severe crashes involved loss of control, speeding, or failure to yield, and often resulted in fixed-object impacts or rollovers.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Hotspot analysis identified high-crash concentration areas in Cincinnati, Columbus, Toledo, and Cleveland, indicating </a:t>
            </a:r>
            <a:r>
              <a:rPr lang="en-US" sz="2800" b="1" dirty="0">
                <a:latin typeface="Arial" panose="020B0604020202020204" pitchFamily="34" charset="0"/>
                <a:cs typeface="Arial" panose="020B0604020202020204" pitchFamily="34" charset="0"/>
              </a:rPr>
              <a:t>urban-specific roundabout</a:t>
            </a:r>
            <a:r>
              <a:rPr lang="en-US" sz="2800" dirty="0">
                <a:latin typeface="Arial" panose="020B0604020202020204" pitchFamily="34" charset="0"/>
                <a:cs typeface="Arial" panose="020B0604020202020204" pitchFamily="34" charset="0"/>
              </a:rPr>
              <a:t> safety concerns.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combined use of clustering, model interpretation, narrative review, and spatial analysis provided a comprehensive understanding of roundabout crash severity and risk patterns.</a:t>
            </a:r>
          </a:p>
        </p:txBody>
      </p:sp>
    </p:spTree>
    <p:extLst>
      <p:ext uri="{BB962C8B-B14F-4D97-AF65-F5344CB8AC3E}">
        <p14:creationId xmlns:p14="http://schemas.microsoft.com/office/powerpoint/2010/main" val="553954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50E79-9E01-6982-B7AE-149A0AB1ADE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D87BABA-BF69-5722-CCB3-AD3F8F5E39E5}"/>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F79ED3EF-2D46-D1C1-47F5-3C1A666B47AB}"/>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Policy recommendations</a:t>
            </a:r>
          </a:p>
        </p:txBody>
      </p:sp>
      <p:cxnSp>
        <p:nvCxnSpPr>
          <p:cNvPr id="8" name="Straight Connector 7">
            <a:extLst>
              <a:ext uri="{FF2B5EF4-FFF2-40B4-BE49-F238E27FC236}">
                <a16:creationId xmlns:a16="http://schemas.microsoft.com/office/drawing/2014/main" id="{2EF0E36A-1436-8195-3B17-0902931D56CA}"/>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F7C47B3D-CBBE-C167-DD64-429A1A372BD3}"/>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55</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1A77DCF2-26D5-26FD-0783-1B7EF4323161}"/>
              </a:ext>
            </a:extLst>
          </p:cNvPr>
          <p:cNvSpPr txBox="1"/>
          <p:nvPr/>
        </p:nvSpPr>
        <p:spPr>
          <a:xfrm>
            <a:off x="291492" y="1097934"/>
            <a:ext cx="11650572" cy="483209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Improving entry design and yield controls (e.g., tighter curvature, splitter islands, visible signage).</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Enhancing lane-use guidance in multi-lane roundabouts (e.g., overhead signs, pavement markings).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Upgrading lighting and visibility at roundabouts, especially in suburban/rural areas.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Using advisory speed plaques and feedback signs to reduce entry speed.</a:t>
            </a:r>
          </a:p>
        </p:txBody>
      </p:sp>
    </p:spTree>
    <p:extLst>
      <p:ext uri="{BB962C8B-B14F-4D97-AF65-F5344CB8AC3E}">
        <p14:creationId xmlns:p14="http://schemas.microsoft.com/office/powerpoint/2010/main" val="3527933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EEFD9-87B7-9B73-764E-79E29E3633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40B355-6317-1433-0F4E-54777F4BFD1B}"/>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DF2B24D-12A2-BB45-F4A2-844394CE794A}"/>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Policy recommendations</a:t>
            </a:r>
          </a:p>
        </p:txBody>
      </p:sp>
      <p:cxnSp>
        <p:nvCxnSpPr>
          <p:cNvPr id="8" name="Straight Connector 7">
            <a:extLst>
              <a:ext uri="{FF2B5EF4-FFF2-40B4-BE49-F238E27FC236}">
                <a16:creationId xmlns:a16="http://schemas.microsoft.com/office/drawing/2014/main" id="{BBAF7D5B-29E6-3A4B-2E6A-02429D32C97B}"/>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DD8B2905-2C3C-A756-F1F9-67701B2AD2DB}"/>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56</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C0009041-E4FD-3E34-0093-156DAF329E68}"/>
              </a:ext>
            </a:extLst>
          </p:cNvPr>
          <p:cNvSpPr txBox="1"/>
          <p:nvPr/>
        </p:nvSpPr>
        <p:spPr>
          <a:xfrm>
            <a:off x="291492" y="1097934"/>
            <a:ext cx="11650572" cy="440120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Avoid slip lanes or bypass lanes in areas with moderate to high pedestrian activity, as these enable fast vehicle turns and reduce yielding compliance.</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Set back crosswalks 20–25 feet from the roundabout yield line to provide better sight distance and more reaction time for drivers.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Implement protected or separated bike lanes that route cyclists around the outside of the roundabout, avoiding conflict within the circulating flow.</a:t>
            </a:r>
          </a:p>
        </p:txBody>
      </p:sp>
    </p:spTree>
    <p:extLst>
      <p:ext uri="{BB962C8B-B14F-4D97-AF65-F5344CB8AC3E}">
        <p14:creationId xmlns:p14="http://schemas.microsoft.com/office/powerpoint/2010/main" val="81746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62F86-CC19-A106-F882-C0D1C80D13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D328BF1-0BBE-1C77-C019-4CC9496847C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1DD0A686-F15B-3797-186B-FED8464A69EB}"/>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Limitations</a:t>
            </a:r>
          </a:p>
        </p:txBody>
      </p:sp>
      <p:cxnSp>
        <p:nvCxnSpPr>
          <p:cNvPr id="8" name="Straight Connector 7">
            <a:extLst>
              <a:ext uri="{FF2B5EF4-FFF2-40B4-BE49-F238E27FC236}">
                <a16:creationId xmlns:a16="http://schemas.microsoft.com/office/drawing/2014/main" id="{3C69D1BF-87C2-0956-E20C-66F63AD36CDD}"/>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BC7C58A2-B052-373D-DACE-BD0F17F1D7FB}"/>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57</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CD7E2167-22D5-D5A8-197E-44D18C70BBBD}"/>
              </a:ext>
            </a:extLst>
          </p:cNvPr>
          <p:cNvSpPr txBox="1"/>
          <p:nvPr/>
        </p:nvSpPr>
        <p:spPr>
          <a:xfrm>
            <a:off x="291492" y="1097934"/>
            <a:ext cx="11650572" cy="440120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Crash narratives provided useful context but are sometimes vague or incomplete, limiting their utility in fully reconstructing events.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study did not include detailed geometric measurements of individual roundabouts (e.g., entry angles, lane widths, sight distances), which limits design-specific recommendations.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Trajectory data, in-vehicle video, or real-time movement data were not available, making it difficult to analyze near-misses or subtle crash behaviors.</a:t>
            </a:r>
          </a:p>
        </p:txBody>
      </p:sp>
    </p:spTree>
    <p:extLst>
      <p:ext uri="{BB962C8B-B14F-4D97-AF65-F5344CB8AC3E}">
        <p14:creationId xmlns:p14="http://schemas.microsoft.com/office/powerpoint/2010/main" val="1287576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10BA-4D13-20FF-FFB0-F3FD7D68B05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6E25FC-03A8-5F02-7632-5AC2632B6B23}"/>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D4AAF967-BCC7-B59D-1556-7E3D2BAB1F52}"/>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Future research scope</a:t>
            </a:r>
          </a:p>
        </p:txBody>
      </p:sp>
      <p:cxnSp>
        <p:nvCxnSpPr>
          <p:cNvPr id="8" name="Straight Connector 7">
            <a:extLst>
              <a:ext uri="{FF2B5EF4-FFF2-40B4-BE49-F238E27FC236}">
                <a16:creationId xmlns:a16="http://schemas.microsoft.com/office/drawing/2014/main" id="{73176921-466E-528A-98F0-C951FE482238}"/>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32060CED-9C79-DFF7-BA8F-1979C763FAFF}"/>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58</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6BADF28D-4878-A475-AE43-19517170D557}"/>
              </a:ext>
            </a:extLst>
          </p:cNvPr>
          <p:cNvSpPr txBox="1"/>
          <p:nvPr/>
        </p:nvSpPr>
        <p:spPr>
          <a:xfrm>
            <a:off x="291492" y="1097934"/>
            <a:ext cx="11650572" cy="5262979"/>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Evaluate the effectiveness of specific countermeasures (e.g., signage, lighting, lane guidance) at high-crash sites through developing CMFs.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Use naturalistic driving data or roadside video to capture real-time driver behavior at roundabouts.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Incorporate vehicle-to-vehicle interaction modeling to understand complex maneuvers in multi-lane roundabouts.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Monitor how emerging vehicle technologies (e.g., CAVs, ADAS) affect roundabout safety over time.</a:t>
            </a:r>
          </a:p>
        </p:txBody>
      </p:sp>
    </p:spTree>
    <p:extLst>
      <p:ext uri="{BB962C8B-B14F-4D97-AF65-F5344CB8AC3E}">
        <p14:creationId xmlns:p14="http://schemas.microsoft.com/office/powerpoint/2010/main" val="723635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14BE7-222C-8148-B2C9-45076EA010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2236611-FE3C-240E-8DE5-1C25A31F34F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E2F45D03-2C77-F133-DF7E-D1FED2743601}"/>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References</a:t>
            </a:r>
          </a:p>
        </p:txBody>
      </p:sp>
      <p:cxnSp>
        <p:nvCxnSpPr>
          <p:cNvPr id="8" name="Straight Connector 7">
            <a:extLst>
              <a:ext uri="{FF2B5EF4-FFF2-40B4-BE49-F238E27FC236}">
                <a16:creationId xmlns:a16="http://schemas.microsoft.com/office/drawing/2014/main" id="{F846B66F-A7CD-058C-3369-F4057344FE34}"/>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4C9EF09B-1F2C-8D29-7AAC-E06FA00A4B30}"/>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59</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43E327BA-2DD4-E10D-D52F-98BB45100FE4}"/>
              </a:ext>
            </a:extLst>
          </p:cNvPr>
          <p:cNvSpPr txBox="1"/>
          <p:nvPr/>
        </p:nvSpPr>
        <p:spPr>
          <a:xfrm>
            <a:off x="291492" y="702152"/>
            <a:ext cx="11838686" cy="5940088"/>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Al-Madani, H.M.N., 2022. Multilane Roundabout Capacity: Methodology Formation and Model Formulation. International Journal of Intelligent Transportation Systems Research 20, pp 223-237. https://doi.org/10.1007/s13177-021-00286-x</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Ashqar, H.I., </a:t>
            </a:r>
            <a:r>
              <a:rPr lang="en-US" sz="2000" dirty="0" err="1">
                <a:latin typeface="Arial" panose="020B0604020202020204" pitchFamily="34" charset="0"/>
                <a:cs typeface="Arial" panose="020B0604020202020204" pitchFamily="34" charset="0"/>
              </a:rPr>
              <a:t>Alhadidi</a:t>
            </a:r>
            <a:r>
              <a:rPr lang="en-US" sz="2000" dirty="0">
                <a:latin typeface="Arial" panose="020B0604020202020204" pitchFamily="34" charset="0"/>
                <a:cs typeface="Arial" panose="020B0604020202020204" pitchFamily="34" charset="0"/>
              </a:rPr>
              <a:t>, T.I., </a:t>
            </a:r>
            <a:r>
              <a:rPr lang="en-US" sz="2000" dirty="0" err="1">
                <a:latin typeface="Arial" panose="020B0604020202020204" pitchFamily="34" charset="0"/>
                <a:cs typeface="Arial" panose="020B0604020202020204" pitchFamily="34" charset="0"/>
              </a:rPr>
              <a:t>Elhenawy</a:t>
            </a:r>
            <a:r>
              <a:rPr lang="en-US" sz="2000" dirty="0">
                <a:latin typeface="Arial" panose="020B0604020202020204" pitchFamily="34" charset="0"/>
                <a:cs typeface="Arial" panose="020B0604020202020204" pitchFamily="34" charset="0"/>
              </a:rPr>
              <a:t>, M., Jaradat, S., 2024. Factors affecting crash severity in Roundabouts: A comprehensive analysis in the Jordanian context. Transportation Engineering 17, 100261. https://doi.org/10.1016/j.treng.2024.100261</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Avelar, R., Park, E.S., </a:t>
            </a:r>
            <a:r>
              <a:rPr lang="en-US" sz="2000" dirty="0" err="1">
                <a:latin typeface="Arial" panose="020B0604020202020204" pitchFamily="34" charset="0"/>
                <a:cs typeface="Arial" panose="020B0604020202020204" pitchFamily="34" charset="0"/>
              </a:rPr>
              <a:t>Kutela</a:t>
            </a:r>
            <a:r>
              <a:rPr lang="en-US" sz="2000" dirty="0">
                <a:latin typeface="Arial" panose="020B0604020202020204" pitchFamily="34" charset="0"/>
                <a:cs typeface="Arial" panose="020B0604020202020204" pitchFamily="34" charset="0"/>
              </a:rPr>
              <a:t>, B., Texas A&amp;M Transportation Institute, Federal Highway Administration, 2023. Developing Crash Modification Factors for Mini-Roundabouts.</a:t>
            </a:r>
          </a:p>
          <a:p>
            <a:pPr marL="457200"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Breiman</a:t>
            </a:r>
            <a:r>
              <a:rPr lang="en-US" sz="2000" dirty="0">
                <a:latin typeface="Arial" panose="020B0604020202020204" pitchFamily="34" charset="0"/>
                <a:cs typeface="Arial" panose="020B0604020202020204" pitchFamily="34" charset="0"/>
              </a:rPr>
              <a:t>, L., Cutler, A., Liaw, A., Wiener, M., 2024. </a:t>
            </a:r>
            <a:r>
              <a:rPr lang="en-US" sz="2000" dirty="0" err="1">
                <a:latin typeface="Arial" panose="020B0604020202020204" pitchFamily="34" charset="0"/>
                <a:cs typeface="Arial" panose="020B0604020202020204" pitchFamily="34" charset="0"/>
              </a:rPr>
              <a:t>randomForest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Breiman</a:t>
            </a:r>
            <a:r>
              <a:rPr lang="en-US" sz="2000" dirty="0">
                <a:latin typeface="Arial" panose="020B0604020202020204" pitchFamily="34" charset="0"/>
                <a:cs typeface="Arial" panose="020B0604020202020204" pitchFamily="34" charset="0"/>
              </a:rPr>
              <a:t> and Cutlers Random Forests for Classification and Regression.</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Burdett, B., </a:t>
            </a:r>
            <a:r>
              <a:rPr lang="en-US" sz="2000" dirty="0" err="1">
                <a:latin typeface="Arial" panose="020B0604020202020204" pitchFamily="34" charset="0"/>
                <a:cs typeface="Arial" panose="020B0604020202020204" pitchFamily="34" charset="0"/>
              </a:rPr>
              <a:t>Alsghan</a:t>
            </a:r>
            <a:r>
              <a:rPr lang="en-US" sz="2000" dirty="0">
                <a:latin typeface="Arial" panose="020B0604020202020204" pitchFamily="34" charset="0"/>
                <a:cs typeface="Arial" panose="020B0604020202020204" pitchFamily="34" charset="0"/>
              </a:rPr>
              <a:t>, I., Chiu, L.-H., Bill, A.R., Noyce, D.A., 2016. Analysis of Rear-End Collisions at Roundabout Approaches. Transportation Research Record: Journal of the Transportation Research Board pp 29-38. https://doi.org/10.3141/2585-04</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Burdett, B., Bill, A.R., Noyce, D.A., 2017. Evaluation of Roundabout-Related Single-Vehicle Crashes. Transportation Research Record: Journal of the Transportation Research Board pp 17-26. https://doi.org/10.3141/2637-03</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Campi, E., </a:t>
            </a:r>
            <a:r>
              <a:rPr lang="en-US" sz="2000" dirty="0" err="1">
                <a:latin typeface="Arial" panose="020B0604020202020204" pitchFamily="34" charset="0"/>
                <a:cs typeface="Arial" panose="020B0604020202020204" pitchFamily="34" charset="0"/>
              </a:rPr>
              <a:t>Mastinu</a:t>
            </a:r>
            <a:r>
              <a:rPr lang="en-US" sz="2000" dirty="0">
                <a:latin typeface="Arial" panose="020B0604020202020204" pitchFamily="34" charset="0"/>
                <a:cs typeface="Arial" panose="020B0604020202020204" pitchFamily="34" charset="0"/>
              </a:rPr>
              <a:t>, G., </a:t>
            </a:r>
            <a:r>
              <a:rPr lang="en-US" sz="2000" dirty="0" err="1">
                <a:latin typeface="Arial" panose="020B0604020202020204" pitchFamily="34" charset="0"/>
                <a:cs typeface="Arial" panose="020B0604020202020204" pitchFamily="34" charset="0"/>
              </a:rPr>
              <a:t>Previati</a:t>
            </a:r>
            <a:r>
              <a:rPr lang="en-US" sz="2000" dirty="0">
                <a:latin typeface="Arial" panose="020B0604020202020204" pitchFamily="34" charset="0"/>
                <a:cs typeface="Arial" panose="020B0604020202020204" pitchFamily="34" charset="0"/>
              </a:rPr>
              <a:t>, G., Studer, L., Uccello, L., 2024. Roundabouts: Traffic Simulations of Connected and Automated Vehicles—A State of the Art. IEEE Transactions on Intelligent Transportation Systems 25, pp 3305-3325. https://doi.org/10.1109/TITS.2023.3325000</a:t>
            </a:r>
          </a:p>
        </p:txBody>
      </p:sp>
    </p:spTree>
    <p:extLst>
      <p:ext uri="{BB962C8B-B14F-4D97-AF65-F5344CB8AC3E}">
        <p14:creationId xmlns:p14="http://schemas.microsoft.com/office/powerpoint/2010/main" val="291077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81B8-D954-5018-7632-D13A2F30523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73FC21-BB0D-D88D-7566-33FB11F4FEE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cxnSp>
        <p:nvCxnSpPr>
          <p:cNvPr id="10" name="Straight Connector 9">
            <a:extLst>
              <a:ext uri="{FF2B5EF4-FFF2-40B4-BE49-F238E27FC236}">
                <a16:creationId xmlns:a16="http://schemas.microsoft.com/office/drawing/2014/main" id="{EC96CDF5-A231-1BE9-2C8D-847A2BC15AAA}"/>
              </a:ext>
            </a:extLst>
          </p:cNvPr>
          <p:cNvCxnSpPr>
            <a:cxnSpLocks/>
          </p:cNvCxnSpPr>
          <p:nvPr/>
        </p:nvCxnSpPr>
        <p:spPr>
          <a:xfrm>
            <a:off x="182881" y="584775"/>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D4368C1-8E80-7289-0813-FEC6837ADC47}"/>
              </a:ext>
            </a:extLst>
          </p:cNvPr>
          <p:cNvSpPr txBox="1"/>
          <p:nvPr/>
        </p:nvSpPr>
        <p:spPr>
          <a:xfrm>
            <a:off x="295014"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Types of roundabout</a:t>
            </a:r>
            <a:endParaRPr lang="en-US" sz="2800" dirty="0">
              <a:solidFill>
                <a:srgbClr val="680000"/>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3BFB9CB1-0D06-1A8C-EB3C-4161A9CC3D95}"/>
              </a:ext>
            </a:extLst>
          </p:cNvPr>
          <p:cNvSpPr txBox="1"/>
          <p:nvPr/>
        </p:nvSpPr>
        <p:spPr>
          <a:xfrm>
            <a:off x="1239327" y="5161483"/>
            <a:ext cx="4176402"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Single-lane roundabouts</a:t>
            </a:r>
          </a:p>
        </p:txBody>
      </p:sp>
      <p:pic>
        <p:nvPicPr>
          <p:cNvPr id="4" name="Picture 3">
            <a:extLst>
              <a:ext uri="{FF2B5EF4-FFF2-40B4-BE49-F238E27FC236}">
                <a16:creationId xmlns:a16="http://schemas.microsoft.com/office/drawing/2014/main" id="{E94971FA-4FF6-2924-5D91-97F8F49A0E0C}"/>
              </a:ext>
            </a:extLst>
          </p:cNvPr>
          <p:cNvPicPr>
            <a:picLocks noChangeAspect="1"/>
          </p:cNvPicPr>
          <p:nvPr/>
        </p:nvPicPr>
        <p:blipFill>
          <a:blip r:embed="rId4"/>
          <a:stretch>
            <a:fillRect/>
          </a:stretch>
        </p:blipFill>
        <p:spPr>
          <a:xfrm>
            <a:off x="438911" y="1434907"/>
            <a:ext cx="5777235" cy="3607030"/>
          </a:xfrm>
          <a:prstGeom prst="rect">
            <a:avLst/>
          </a:prstGeom>
        </p:spPr>
      </p:pic>
      <p:pic>
        <p:nvPicPr>
          <p:cNvPr id="9" name="Picture 8">
            <a:extLst>
              <a:ext uri="{FF2B5EF4-FFF2-40B4-BE49-F238E27FC236}">
                <a16:creationId xmlns:a16="http://schemas.microsoft.com/office/drawing/2014/main" id="{2F5DFBB1-346F-FFBC-4808-A1089C4C58BB}"/>
              </a:ext>
            </a:extLst>
          </p:cNvPr>
          <p:cNvPicPr>
            <a:picLocks noChangeAspect="1"/>
          </p:cNvPicPr>
          <p:nvPr/>
        </p:nvPicPr>
        <p:blipFill>
          <a:blip r:embed="rId5"/>
          <a:stretch>
            <a:fillRect/>
          </a:stretch>
        </p:blipFill>
        <p:spPr>
          <a:xfrm>
            <a:off x="6446090" y="1434907"/>
            <a:ext cx="5745910" cy="3607030"/>
          </a:xfrm>
          <a:prstGeom prst="rect">
            <a:avLst/>
          </a:prstGeom>
        </p:spPr>
      </p:pic>
      <p:sp>
        <p:nvSpPr>
          <p:cNvPr id="11" name="TextBox 10">
            <a:extLst>
              <a:ext uri="{FF2B5EF4-FFF2-40B4-BE49-F238E27FC236}">
                <a16:creationId xmlns:a16="http://schemas.microsoft.com/office/drawing/2014/main" id="{485DF019-C2D9-A1B3-59C7-BC45AC364252}"/>
              </a:ext>
            </a:extLst>
          </p:cNvPr>
          <p:cNvSpPr txBox="1"/>
          <p:nvPr/>
        </p:nvSpPr>
        <p:spPr>
          <a:xfrm>
            <a:off x="7378887" y="5161483"/>
            <a:ext cx="4176402"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Multi-lane roundabouts</a:t>
            </a:r>
          </a:p>
        </p:txBody>
      </p:sp>
      <p:sp>
        <p:nvSpPr>
          <p:cNvPr id="12" name="TextBox 11">
            <a:extLst>
              <a:ext uri="{FF2B5EF4-FFF2-40B4-BE49-F238E27FC236}">
                <a16:creationId xmlns:a16="http://schemas.microsoft.com/office/drawing/2014/main" id="{878F4609-9097-1979-C526-8514D32FBC98}"/>
              </a:ext>
            </a:extLst>
          </p:cNvPr>
          <p:cNvSpPr txBox="1"/>
          <p:nvPr/>
        </p:nvSpPr>
        <p:spPr>
          <a:xfrm>
            <a:off x="295014" y="6456105"/>
            <a:ext cx="7760850" cy="276999"/>
          </a:xfrm>
          <a:prstGeom prst="rect">
            <a:avLst/>
          </a:prstGeom>
          <a:noFill/>
        </p:spPr>
        <p:txBody>
          <a:bodyPr wrap="square">
            <a:spAutoFit/>
          </a:bodyPr>
          <a:lstStyle/>
          <a:p>
            <a:r>
              <a:rPr lang="en-US" sz="1200" i="1" dirty="0">
                <a:latin typeface="Arial" panose="020B0604020202020204" pitchFamily="34" charset="0"/>
                <a:cs typeface="Arial" panose="020B0604020202020204" pitchFamily="34" charset="0"/>
              </a:rPr>
              <a:t>Image source: https://www.passmefast.co.uk/resources/driving-advice-and-safety/driving-well/roundabout-types </a:t>
            </a:r>
          </a:p>
        </p:txBody>
      </p:sp>
      <p:sp>
        <p:nvSpPr>
          <p:cNvPr id="2" name="Slide Number Placeholder 1">
            <a:extLst>
              <a:ext uri="{FF2B5EF4-FFF2-40B4-BE49-F238E27FC236}">
                <a16:creationId xmlns:a16="http://schemas.microsoft.com/office/drawing/2014/main" id="{12F61566-2C17-EAFD-0EC6-964608B770BD}"/>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4095375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98244-D003-BC11-FEBA-8275B4573E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EF108B2-CF7A-4ED8-F4E4-957B9A1C32EB}"/>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E7A69EA6-0202-9421-BD3A-F6534DF1582F}"/>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References</a:t>
            </a:r>
          </a:p>
        </p:txBody>
      </p:sp>
      <p:cxnSp>
        <p:nvCxnSpPr>
          <p:cNvPr id="8" name="Straight Connector 7">
            <a:extLst>
              <a:ext uri="{FF2B5EF4-FFF2-40B4-BE49-F238E27FC236}">
                <a16:creationId xmlns:a16="http://schemas.microsoft.com/office/drawing/2014/main" id="{E23DE54A-5B4C-A22F-C86E-59A621CF5B4C}"/>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2313789E-9F41-FBD5-AE85-4CAEB3FDA70E}"/>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60</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E9CFEE6F-8AEE-AF0A-AED4-983DE078DEFA}"/>
              </a:ext>
            </a:extLst>
          </p:cNvPr>
          <p:cNvSpPr txBox="1"/>
          <p:nvPr/>
        </p:nvSpPr>
        <p:spPr>
          <a:xfrm>
            <a:off x="291492" y="702152"/>
            <a:ext cx="11838686" cy="5940088"/>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Chakraborty, R., Das, S., Mimi, M.S., </a:t>
            </a:r>
            <a:r>
              <a:rPr lang="en-US" sz="2000" dirty="0" err="1">
                <a:latin typeface="Arial" panose="020B0604020202020204" pitchFamily="34" charset="0"/>
                <a:cs typeface="Arial" panose="020B0604020202020204" pitchFamily="34" charset="0"/>
              </a:rPr>
              <a:t>Kutela</a:t>
            </a:r>
            <a:r>
              <a:rPr lang="en-US" sz="2000" dirty="0">
                <a:latin typeface="Arial" panose="020B0604020202020204" pitchFamily="34" charset="0"/>
                <a:cs typeface="Arial" panose="020B0604020202020204" pitchFamily="34" charset="0"/>
              </a:rPr>
              <a:t>, B., 2024. Investigating Factor Associations in Barrier Crashes through Cluster Correspondence Analysis. Transportation Research Record 03611981241297976. https://doi.org/10.1177/03611981241297976</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Chakraborty, R., Mills, D., Das, S., 2025. Children on wheels: Identifying crash determinants using cluster correspondence analysis. Accident Analysis &amp; Prevention 216, 108025. https://doi.org/10.1016/j.aap.2025.108025</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Chen, T., He, T., </a:t>
            </a:r>
            <a:r>
              <a:rPr lang="en-US" sz="2000" dirty="0" err="1">
                <a:latin typeface="Arial" panose="020B0604020202020204" pitchFamily="34" charset="0"/>
                <a:cs typeface="Arial" panose="020B0604020202020204" pitchFamily="34" charset="0"/>
              </a:rPr>
              <a:t>Benesty</a:t>
            </a:r>
            <a:r>
              <a:rPr lang="en-US" sz="2000" dirty="0">
                <a:latin typeface="Arial" panose="020B0604020202020204" pitchFamily="34" charset="0"/>
                <a:cs typeface="Arial" panose="020B0604020202020204" pitchFamily="34" charset="0"/>
              </a:rPr>
              <a:t>, M., </a:t>
            </a:r>
            <a:r>
              <a:rPr lang="en-US" sz="2000" dirty="0" err="1">
                <a:latin typeface="Arial" panose="020B0604020202020204" pitchFamily="34" charset="0"/>
                <a:cs typeface="Arial" panose="020B0604020202020204" pitchFamily="34" charset="0"/>
              </a:rPr>
              <a:t>Khotilovich</a:t>
            </a:r>
            <a:r>
              <a:rPr lang="en-US" sz="2000" dirty="0">
                <a:latin typeface="Arial" panose="020B0604020202020204" pitchFamily="34" charset="0"/>
                <a:cs typeface="Arial" panose="020B0604020202020204" pitchFamily="34" charset="0"/>
              </a:rPr>
              <a:t>, V., Tang, Y., Cho, H., Chen, K., Mitchell, R., </a:t>
            </a:r>
            <a:r>
              <a:rPr lang="en-US" sz="2000" dirty="0" err="1">
                <a:latin typeface="Arial" panose="020B0604020202020204" pitchFamily="34" charset="0"/>
                <a:cs typeface="Arial" panose="020B0604020202020204" pitchFamily="34" charset="0"/>
              </a:rPr>
              <a:t>Cano</a:t>
            </a:r>
            <a:r>
              <a:rPr lang="en-US" sz="2000" dirty="0">
                <a:latin typeface="Arial" panose="020B0604020202020204" pitchFamily="34" charset="0"/>
                <a:cs typeface="Arial" panose="020B0604020202020204" pitchFamily="34" charset="0"/>
              </a:rPr>
              <a:t>, I., Zhou, T., Li, M., Xie, J., Lin, M., Geng, Y., Li, Y., Yuan, J., 2024. </a:t>
            </a:r>
            <a:r>
              <a:rPr lang="en-US" sz="2000" dirty="0" err="1">
                <a:latin typeface="Arial" panose="020B0604020202020204" pitchFamily="34" charset="0"/>
                <a:cs typeface="Arial" panose="020B0604020202020204" pitchFamily="34" charset="0"/>
              </a:rPr>
              <a:t>xgboost</a:t>
            </a:r>
            <a:r>
              <a:rPr lang="en-US" sz="2000" dirty="0">
                <a:latin typeface="Arial" panose="020B0604020202020204" pitchFamily="34" charset="0"/>
                <a:cs typeface="Arial" panose="020B0604020202020204" pitchFamily="34" charset="0"/>
              </a:rPr>
              <a:t>: Extreme Gradient Boosting.</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Choi, J., Joo, Y.-J., Kim, D.-K., 2024. Effects of heterogeneity in driving </a:t>
            </a:r>
            <a:r>
              <a:rPr lang="en-US" sz="2000" dirty="0" err="1">
                <a:latin typeface="Arial" panose="020B0604020202020204" pitchFamily="34" charset="0"/>
                <a:cs typeface="Arial" panose="020B0604020202020204" pitchFamily="34" charset="0"/>
              </a:rPr>
              <a:t>manoeuvres</a:t>
            </a:r>
            <a:r>
              <a:rPr lang="en-US" sz="2000" dirty="0">
                <a:latin typeface="Arial" panose="020B0604020202020204" pitchFamily="34" charset="0"/>
                <a:cs typeface="Arial" panose="020B0604020202020204" pitchFamily="34" charset="0"/>
              </a:rPr>
              <a:t> on calibrating car-following models at a roundabout. </a:t>
            </a:r>
            <a:r>
              <a:rPr lang="en-US" sz="2000" dirty="0" err="1">
                <a:latin typeface="Arial" panose="020B0604020202020204" pitchFamily="34" charset="0"/>
                <a:cs typeface="Arial" panose="020B0604020202020204" pitchFamily="34" charset="0"/>
              </a:rPr>
              <a:t>Transportmetrica</a:t>
            </a:r>
            <a:r>
              <a:rPr lang="en-US" sz="2000" dirty="0">
                <a:latin typeface="Arial" panose="020B0604020202020204" pitchFamily="34" charset="0"/>
                <a:cs typeface="Arial" panose="020B0604020202020204" pitchFamily="34" charset="0"/>
              </a:rPr>
              <a:t> B: Transport Dynamics 12, 2386537. https://doi.org/10.1080/21680566.2024.2386537</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Das, S., Hossain, M.M., </a:t>
            </a:r>
            <a:r>
              <a:rPr lang="en-US" sz="2000" dirty="0" err="1">
                <a:latin typeface="Arial" panose="020B0604020202020204" pitchFamily="34" charset="0"/>
                <a:cs typeface="Arial" panose="020B0604020202020204" pitchFamily="34" charset="0"/>
              </a:rPr>
              <a:t>Ashifur</a:t>
            </a:r>
            <a:r>
              <a:rPr lang="en-US" sz="2000" dirty="0">
                <a:latin typeface="Arial" panose="020B0604020202020204" pitchFamily="34" charset="0"/>
                <a:cs typeface="Arial" panose="020B0604020202020204" pitchFamily="34" charset="0"/>
              </a:rPr>
              <a:t> Rahman, M., Kong, X., Sun, X., Al Mamun, G. m., 2023. Understanding patterns of moped and seated motor scooter (50 cc or less) involved fatal crashes using cluster correspondence analysis. </a:t>
            </a:r>
            <a:r>
              <a:rPr lang="en-US" sz="2000" dirty="0" err="1">
                <a:latin typeface="Arial" panose="020B0604020202020204" pitchFamily="34" charset="0"/>
                <a:cs typeface="Arial" panose="020B0604020202020204" pitchFamily="34" charset="0"/>
              </a:rPr>
              <a:t>Transportmetrica</a:t>
            </a:r>
            <a:r>
              <a:rPr lang="en-US" sz="2000" dirty="0">
                <a:latin typeface="Arial" panose="020B0604020202020204" pitchFamily="34" charset="0"/>
                <a:cs typeface="Arial" panose="020B0604020202020204" pitchFamily="34" charset="0"/>
              </a:rPr>
              <a:t> A: Transport Science 19, 2029613. https://doi.org/10.1080/23249935.2022.2029613</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Das, S., Mousavi, S.M., </a:t>
            </a:r>
            <a:r>
              <a:rPr lang="en-US" sz="2000" dirty="0" err="1">
                <a:latin typeface="Arial" panose="020B0604020202020204" pitchFamily="34" charset="0"/>
                <a:cs typeface="Arial" panose="020B0604020202020204" pitchFamily="34" charset="0"/>
              </a:rPr>
              <a:t>Shirinzad</a:t>
            </a:r>
            <a:r>
              <a:rPr lang="en-US" sz="2000" dirty="0">
                <a:latin typeface="Arial" panose="020B0604020202020204" pitchFamily="34" charset="0"/>
                <a:cs typeface="Arial" panose="020B0604020202020204" pitchFamily="34" charset="0"/>
              </a:rPr>
              <a:t>, M., 2022a. Pattern recognition in speeding related motorcycle crashes. Journal of Transportation Safety &amp; Security 14, pp 1121-1138. https://doi.org/10.1080/19439962.2021.1877228</a:t>
            </a:r>
          </a:p>
        </p:txBody>
      </p:sp>
    </p:spTree>
    <p:extLst>
      <p:ext uri="{BB962C8B-B14F-4D97-AF65-F5344CB8AC3E}">
        <p14:creationId xmlns:p14="http://schemas.microsoft.com/office/powerpoint/2010/main" val="93225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68510-F8F3-2C73-B0A1-16166626B7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831994-FC78-B73F-E13E-D187AEA04C33}"/>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3378765B-DB78-5487-A644-60FDF5BCE90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References</a:t>
            </a:r>
          </a:p>
        </p:txBody>
      </p:sp>
      <p:cxnSp>
        <p:nvCxnSpPr>
          <p:cNvPr id="8" name="Straight Connector 7">
            <a:extLst>
              <a:ext uri="{FF2B5EF4-FFF2-40B4-BE49-F238E27FC236}">
                <a16:creationId xmlns:a16="http://schemas.microsoft.com/office/drawing/2014/main" id="{47813C0D-9101-A93A-FB92-1086BDC9A0AE}"/>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FB3FEF5B-38A4-D5DD-8E99-B3B6DC5C9446}"/>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61</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6BCBECDB-833E-D8D4-7CB1-33DB0A3EE3F8}"/>
              </a:ext>
            </a:extLst>
          </p:cNvPr>
          <p:cNvSpPr txBox="1"/>
          <p:nvPr/>
        </p:nvSpPr>
        <p:spPr>
          <a:xfrm>
            <a:off x="291492" y="702152"/>
            <a:ext cx="11838686" cy="5940088"/>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Das, S., Sun, X., </a:t>
            </a:r>
            <a:r>
              <a:rPr lang="en-US" sz="2000" dirty="0" err="1">
                <a:latin typeface="Arial" panose="020B0604020202020204" pitchFamily="34" charset="0"/>
                <a:cs typeface="Arial" panose="020B0604020202020204" pitchFamily="34" charset="0"/>
              </a:rPr>
              <a:t>Dadashova</a:t>
            </a:r>
            <a:r>
              <a:rPr lang="en-US" sz="2000" dirty="0">
                <a:latin typeface="Arial" panose="020B0604020202020204" pitchFamily="34" charset="0"/>
                <a:cs typeface="Arial" panose="020B0604020202020204" pitchFamily="34" charset="0"/>
              </a:rPr>
              <a:t>, B., Rahman, M.A., Sun, M., 2022b. Identifying Patterns of Key Factors in Sun Glare-Related Traffic Crashes. Transportation Research Record: Journal of the Transportation Research Board 2676, pp 165-175. https://doi.org/10.1177/03611981211037891</a:t>
            </a:r>
          </a:p>
          <a:p>
            <a:pPr marL="457200"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Dzinyela</a:t>
            </a:r>
            <a:r>
              <a:rPr lang="en-US" sz="2000" dirty="0">
                <a:latin typeface="Arial" panose="020B0604020202020204" pitchFamily="34" charset="0"/>
                <a:cs typeface="Arial" panose="020B0604020202020204" pitchFamily="34" charset="0"/>
              </a:rPr>
              <a:t>, R., </a:t>
            </a:r>
            <a:r>
              <a:rPr lang="en-US" sz="2000" dirty="0" err="1">
                <a:latin typeface="Arial" panose="020B0604020202020204" pitchFamily="34" charset="0"/>
                <a:cs typeface="Arial" panose="020B0604020202020204" pitchFamily="34" charset="0"/>
              </a:rPr>
              <a:t>Dadashova</a:t>
            </a:r>
            <a:r>
              <a:rPr lang="en-US" sz="2000" dirty="0">
                <a:latin typeface="Arial" panose="020B0604020202020204" pitchFamily="34" charset="0"/>
                <a:cs typeface="Arial" panose="020B0604020202020204" pitchFamily="34" charset="0"/>
              </a:rPr>
              <a:t>, B., Westfall, G., Das, S., Silvestri-Dobrovolny, C., Adanu, E.K., Lord, D., 2025. Analysis of motorcyclists crash severity using cluster correspondence and hierarchical binary logit models. Multimodal Transportation 4, 100197. https://doi.org/10.1016/j.multra.2025.100197</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FHWA, 2025. Turbo Roundabouts: Support Safety, Efficiency, and Increased Capacity.</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FHWA, 2010. Chapter 9 - Alternative Intersections/Interchanges: Informational Report (AIIR), April 2010 - FHWA-HRT-09-060 [WWW Document]. URL https://www.fhwa.dot.gov/publications/research/safety/09060/009.cfm (accessed 6.18.25).</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Hossain, A., Sun, X., Thapa, R., Hossain, </a:t>
            </a:r>
            <a:r>
              <a:rPr lang="en-US" sz="2000" dirty="0" err="1">
                <a:latin typeface="Arial" panose="020B0604020202020204" pitchFamily="34" charset="0"/>
                <a:cs typeface="Arial" panose="020B0604020202020204" pitchFamily="34" charset="0"/>
              </a:rPr>
              <a:t>Md.M</a:t>
            </a:r>
            <a:r>
              <a:rPr lang="en-US" sz="2000" dirty="0">
                <a:latin typeface="Arial" panose="020B0604020202020204" pitchFamily="34" charset="0"/>
                <a:cs typeface="Arial" panose="020B0604020202020204" pitchFamily="34" charset="0"/>
              </a:rPr>
              <a:t>., Das, S., 2023. Exploring association of contributing factors to pedestrian fatal and severe injury crashes under dark-no-streetlight condition. IATSS Research 47, 214–224. https://doi.org/10.1016/j.iatssr.2023.03.002</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Hu, W., Cicchino, J.B., 2019. Long-term crash trends at single- and double-lane roundabouts in Washington State. Journal of Safety Research 70, 207–212. https://doi.org/10.1016/j.jsr.2019.07.005</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Jana, M., Sar, N., 2016. Modeling of hotspot detection using cluster outlier analysis and </a:t>
            </a:r>
            <a:r>
              <a:rPr lang="en-US" sz="2000" dirty="0" err="1">
                <a:latin typeface="Arial" panose="020B0604020202020204" pitchFamily="34" charset="0"/>
                <a:cs typeface="Arial" panose="020B0604020202020204" pitchFamily="34" charset="0"/>
              </a:rPr>
              <a:t>Getis</a:t>
            </a:r>
            <a:r>
              <a:rPr lang="en-US" sz="2000" dirty="0">
                <a:latin typeface="Arial" panose="020B0604020202020204" pitchFamily="34" charset="0"/>
                <a:cs typeface="Arial" panose="020B0604020202020204" pitchFamily="34" charset="0"/>
              </a:rPr>
              <a:t>-Ord Gi* statistic of educational development in upper-primary level, India. Model. Earth Syst. Environ. 2, 60. https://doi.org/10.1007/s40808-016-0122-x</a:t>
            </a:r>
          </a:p>
        </p:txBody>
      </p:sp>
    </p:spTree>
    <p:extLst>
      <p:ext uri="{BB962C8B-B14F-4D97-AF65-F5344CB8AC3E}">
        <p14:creationId xmlns:p14="http://schemas.microsoft.com/office/powerpoint/2010/main" val="933742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B77D-3AF3-4ADF-B491-B1852498EB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ECE62C3-BD5C-BC30-D49C-33D3F02427F7}"/>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98585D45-7899-5DD8-70A7-D10CB3041E14}"/>
              </a:ext>
            </a:extLst>
          </p:cNvPr>
          <p:cNvSpPr txBox="1"/>
          <p:nvPr/>
        </p:nvSpPr>
        <p:spPr>
          <a:xfrm>
            <a:off x="182881" y="0"/>
            <a:ext cx="9172074" cy="523220"/>
          </a:xfrm>
          <a:prstGeom prst="rect">
            <a:avLst/>
          </a:prstGeom>
          <a:noFill/>
        </p:spPr>
        <p:txBody>
          <a:bodyPr wrap="square" rtlCol="0">
            <a:spAutoFit/>
          </a:bodyPr>
          <a:lstStyle/>
          <a:p>
            <a:r>
              <a:rPr lang="en-US" sz="2800" dirty="0">
                <a:solidFill>
                  <a:srgbClr val="680000"/>
                </a:solidFill>
                <a:latin typeface="Franklin Gothic Medium" panose="020B0603020102020204" pitchFamily="34" charset="0"/>
              </a:rPr>
              <a:t>References</a:t>
            </a:r>
          </a:p>
        </p:txBody>
      </p:sp>
      <p:cxnSp>
        <p:nvCxnSpPr>
          <p:cNvPr id="8" name="Straight Connector 7">
            <a:extLst>
              <a:ext uri="{FF2B5EF4-FFF2-40B4-BE49-F238E27FC236}">
                <a16:creationId xmlns:a16="http://schemas.microsoft.com/office/drawing/2014/main" id="{FA9AAAF2-41A4-B428-DF47-A92B817CA3B6}"/>
              </a:ext>
            </a:extLst>
          </p:cNvPr>
          <p:cNvCxnSpPr>
            <a:cxnSpLocks/>
          </p:cNvCxnSpPr>
          <p:nvPr/>
        </p:nvCxnSpPr>
        <p:spPr>
          <a:xfrm>
            <a:off x="182881" y="60306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5840BC56-094B-1651-B4BD-66550588DE6E}"/>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62</a:t>
            </a:fld>
            <a:endParaRPr lang="en-US" sz="1600" dirty="0">
              <a:solidFill>
                <a:schemeClr val="bg1">
                  <a:lumMod val="50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3A347D23-DB06-DC65-D847-1EBE65261729}"/>
              </a:ext>
            </a:extLst>
          </p:cNvPr>
          <p:cNvSpPr txBox="1"/>
          <p:nvPr/>
        </p:nvSpPr>
        <p:spPr>
          <a:xfrm>
            <a:off x="291492" y="702152"/>
            <a:ext cx="11838686" cy="5632311"/>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Maji, A., Ghosh, I., 2025. A systematic review on roundabout safety incorporating the safety assessment methodologies, data collection techniques, and driver behavior. Safety Science 181, 106661. https://doi.org/10.1016/j.ssci.2024.106661</a:t>
            </a:r>
          </a:p>
          <a:p>
            <a:pPr marL="457200"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Mandavilli</a:t>
            </a:r>
            <a:r>
              <a:rPr lang="en-US" sz="2000" dirty="0">
                <a:latin typeface="Arial" panose="020B0604020202020204" pitchFamily="34" charset="0"/>
                <a:cs typeface="Arial" panose="020B0604020202020204" pitchFamily="34" charset="0"/>
              </a:rPr>
              <a:t>, S., McCartt ,Anne T., and Retting, R.A., 2009. Crash Patterns and Potential Engineering Countermeasures at Maryland Roundabouts. Traffic Injury Prevention 10, 44–50. https://doi.org/10.1080/15389580802485938</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Masi, S., Xu, P., </a:t>
            </a:r>
            <a:r>
              <a:rPr lang="en-US" sz="2000" dirty="0" err="1">
                <a:latin typeface="Arial" panose="020B0604020202020204" pitchFamily="34" charset="0"/>
                <a:cs typeface="Arial" panose="020B0604020202020204" pitchFamily="34" charset="0"/>
              </a:rPr>
              <a:t>Bonnifait</a:t>
            </a:r>
            <a:r>
              <a:rPr lang="en-US" sz="2000" dirty="0">
                <a:latin typeface="Arial" panose="020B0604020202020204" pitchFamily="34" charset="0"/>
                <a:cs typeface="Arial" panose="020B0604020202020204" pitchFamily="34" charset="0"/>
              </a:rPr>
              <a:t>, P., 2022. Roundabout Crossing With Interval Occupancy and Virtual Instances of Road Users. IEEE Transactions on Intelligent Transportation Systems 23, pp 4212-4224. https://doi.org/10.1109/TITS.2020.3042870</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Mohamed, A.I.Z., Ci, Y., Tan, Y., 2020. Safety Performance Evaluation of the New Mega Elliptical Roundabout Interchanges Using the Surrogate Safety Assessment Model. Journal of Transportation Engineering, Part A: Systems 146, 04020137. https://doi.org/10.1061/JTEPBS.0000463</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Munshi, A.K., Patnaik, A.K., 2023. Selecting a Suitable Model for Roundabout Entrance Capacity Estimation: A Case Study. Romanian Journal of Transport Infrastructure 12, 17p. https://doi.org/10.2478/rjti-2023-0013</a:t>
            </a:r>
          </a:p>
          <a:p>
            <a:pPr marL="457200"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Novat</a:t>
            </a:r>
            <a:r>
              <a:rPr lang="en-US" sz="2000" dirty="0">
                <a:latin typeface="Arial" panose="020B0604020202020204" pitchFamily="34" charset="0"/>
                <a:cs typeface="Arial" panose="020B0604020202020204" pitchFamily="34" charset="0"/>
              </a:rPr>
              <a:t>, N.K., </a:t>
            </a:r>
            <a:r>
              <a:rPr lang="en-US" sz="2000" dirty="0" err="1">
                <a:latin typeface="Arial" panose="020B0604020202020204" pitchFamily="34" charset="0"/>
                <a:cs typeface="Arial" panose="020B0604020202020204" pitchFamily="34" charset="0"/>
              </a:rPr>
              <a:t>Kwigizile</a:t>
            </a:r>
            <a:r>
              <a:rPr lang="en-US" sz="2000" dirty="0">
                <a:latin typeface="Arial" panose="020B0604020202020204" pitchFamily="34" charset="0"/>
                <a:cs typeface="Arial" panose="020B0604020202020204" pitchFamily="34" charset="0"/>
              </a:rPr>
              <a:t>, V., Oh, J.-S., 2024. Impact of Slip Lanes on Pedestrian Safety at Roundabouts Considering Autonomous Vehicles. Transportation Research Record: Journal of the Transportation Research Board. https://doi.org/10.1177/03611981241275562</a:t>
            </a:r>
          </a:p>
        </p:txBody>
      </p:sp>
    </p:spTree>
    <p:extLst>
      <p:ext uri="{BB962C8B-B14F-4D97-AF65-F5344CB8AC3E}">
        <p14:creationId xmlns:p14="http://schemas.microsoft.com/office/powerpoint/2010/main" val="1721100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0929-0697-FFD1-3D8B-50AC55810B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F70F19-E047-844A-4F53-BBBFC1D0B4D6}"/>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DE2C5117-F94D-3E4F-732B-F60759CBD691}"/>
              </a:ext>
            </a:extLst>
          </p:cNvPr>
          <p:cNvSpPr txBox="1"/>
          <p:nvPr/>
        </p:nvSpPr>
        <p:spPr>
          <a:xfrm>
            <a:off x="4508537" y="3044279"/>
            <a:ext cx="3174924" cy="769441"/>
          </a:xfrm>
          <a:prstGeom prst="rect">
            <a:avLst/>
          </a:prstGeom>
          <a:noFill/>
        </p:spPr>
        <p:txBody>
          <a:bodyPr wrap="square" rtlCol="0">
            <a:spAutoFit/>
          </a:bodyPr>
          <a:lstStyle/>
          <a:p>
            <a:r>
              <a:rPr lang="en-US" sz="4400" dirty="0">
                <a:solidFill>
                  <a:srgbClr val="680000"/>
                </a:solidFill>
                <a:latin typeface="Franklin Gothic Medium" panose="020B0603020102020204" pitchFamily="34" charset="0"/>
              </a:rPr>
              <a:t>Thank You</a:t>
            </a:r>
          </a:p>
        </p:txBody>
      </p:sp>
      <p:cxnSp>
        <p:nvCxnSpPr>
          <p:cNvPr id="8" name="Straight Connector 7">
            <a:extLst>
              <a:ext uri="{FF2B5EF4-FFF2-40B4-BE49-F238E27FC236}">
                <a16:creationId xmlns:a16="http://schemas.microsoft.com/office/drawing/2014/main" id="{9CC27A18-5A46-7581-B35F-A5B684A7E26E}"/>
              </a:ext>
            </a:extLst>
          </p:cNvPr>
          <p:cNvCxnSpPr>
            <a:cxnSpLocks/>
          </p:cNvCxnSpPr>
          <p:nvPr/>
        </p:nvCxnSpPr>
        <p:spPr>
          <a:xfrm>
            <a:off x="2983583" y="3946764"/>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D819275E-2650-FE07-8357-D86397BE2A31}"/>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63</a:t>
            </a:fld>
            <a:endParaRPr lang="en-US" sz="1600"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601897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5444B-A299-02DA-B9ED-14537C7805E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932A5D-DAF0-5EAC-6792-84E3D630146C}"/>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3787E40E-1C4C-7D05-EC89-5F7893F29288}"/>
              </a:ext>
            </a:extLst>
          </p:cNvPr>
          <p:cNvSpPr txBox="1"/>
          <p:nvPr/>
        </p:nvSpPr>
        <p:spPr>
          <a:xfrm>
            <a:off x="4088730" y="3035135"/>
            <a:ext cx="4014535" cy="769441"/>
          </a:xfrm>
          <a:prstGeom prst="rect">
            <a:avLst/>
          </a:prstGeom>
          <a:noFill/>
        </p:spPr>
        <p:txBody>
          <a:bodyPr wrap="square" rtlCol="0">
            <a:spAutoFit/>
          </a:bodyPr>
          <a:lstStyle/>
          <a:p>
            <a:r>
              <a:rPr lang="en-US" sz="4400" dirty="0">
                <a:solidFill>
                  <a:srgbClr val="680000"/>
                </a:solidFill>
                <a:latin typeface="Franklin Gothic Medium" panose="020B0603020102020204" pitchFamily="34" charset="0"/>
              </a:rPr>
              <a:t>Any questions?</a:t>
            </a:r>
          </a:p>
        </p:txBody>
      </p:sp>
      <p:cxnSp>
        <p:nvCxnSpPr>
          <p:cNvPr id="8" name="Straight Connector 7">
            <a:extLst>
              <a:ext uri="{FF2B5EF4-FFF2-40B4-BE49-F238E27FC236}">
                <a16:creationId xmlns:a16="http://schemas.microsoft.com/office/drawing/2014/main" id="{847E4588-ABDD-EC1B-0BAB-786034541356}"/>
              </a:ext>
            </a:extLst>
          </p:cNvPr>
          <p:cNvCxnSpPr>
            <a:cxnSpLocks/>
          </p:cNvCxnSpPr>
          <p:nvPr/>
        </p:nvCxnSpPr>
        <p:spPr>
          <a:xfrm>
            <a:off x="2983580" y="3879753"/>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D452FD0-267B-5321-2018-A883DD238C11}"/>
              </a:ext>
            </a:extLst>
          </p:cNvPr>
          <p:cNvSpPr>
            <a:spLocks noGrp="1"/>
          </p:cNvSpPr>
          <p:nvPr>
            <p:ph type="sldNum" sz="quarter" idx="12"/>
          </p:nvPr>
        </p:nvSpPr>
        <p:spPr>
          <a:xfrm>
            <a:off x="11607421" y="6497025"/>
            <a:ext cx="522757"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64</a:t>
            </a:fld>
            <a:endParaRPr lang="en-US" sz="1600"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59688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22FA1-2FB4-FA9A-C187-FD287CD8BD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8605F9-E843-1D1C-6ADD-63E52D597BAA}"/>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cxnSp>
        <p:nvCxnSpPr>
          <p:cNvPr id="10" name="Straight Connector 9">
            <a:extLst>
              <a:ext uri="{FF2B5EF4-FFF2-40B4-BE49-F238E27FC236}">
                <a16:creationId xmlns:a16="http://schemas.microsoft.com/office/drawing/2014/main" id="{22771BC5-8617-4664-18D0-CED0E0F2EAE9}"/>
              </a:ext>
            </a:extLst>
          </p:cNvPr>
          <p:cNvCxnSpPr>
            <a:cxnSpLocks/>
          </p:cNvCxnSpPr>
          <p:nvPr/>
        </p:nvCxnSpPr>
        <p:spPr>
          <a:xfrm>
            <a:off x="182881" y="584775"/>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291A10-8515-493E-901F-8BA46F07D450}"/>
              </a:ext>
            </a:extLst>
          </p:cNvPr>
          <p:cNvSpPr txBox="1"/>
          <p:nvPr/>
        </p:nvSpPr>
        <p:spPr>
          <a:xfrm>
            <a:off x="295014"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Types of roundabout</a:t>
            </a:r>
            <a:endParaRPr lang="en-US" sz="2800" dirty="0">
              <a:solidFill>
                <a:srgbClr val="680000"/>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0E81E45C-43A9-A172-551C-3B1F603B94FD}"/>
              </a:ext>
            </a:extLst>
          </p:cNvPr>
          <p:cNvSpPr txBox="1"/>
          <p:nvPr/>
        </p:nvSpPr>
        <p:spPr>
          <a:xfrm>
            <a:off x="1579784" y="5161483"/>
            <a:ext cx="3040065"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Mini roundabouts</a:t>
            </a:r>
          </a:p>
        </p:txBody>
      </p:sp>
      <p:sp>
        <p:nvSpPr>
          <p:cNvPr id="11" name="TextBox 10">
            <a:extLst>
              <a:ext uri="{FF2B5EF4-FFF2-40B4-BE49-F238E27FC236}">
                <a16:creationId xmlns:a16="http://schemas.microsoft.com/office/drawing/2014/main" id="{DBBE564C-BB88-C13B-1570-00E492D935E5}"/>
              </a:ext>
            </a:extLst>
          </p:cNvPr>
          <p:cNvSpPr txBox="1"/>
          <p:nvPr/>
        </p:nvSpPr>
        <p:spPr>
          <a:xfrm>
            <a:off x="7370972" y="5161483"/>
            <a:ext cx="4686826"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Double-teardrop roundabout</a:t>
            </a:r>
          </a:p>
        </p:txBody>
      </p:sp>
      <p:sp>
        <p:nvSpPr>
          <p:cNvPr id="12" name="TextBox 11">
            <a:extLst>
              <a:ext uri="{FF2B5EF4-FFF2-40B4-BE49-F238E27FC236}">
                <a16:creationId xmlns:a16="http://schemas.microsoft.com/office/drawing/2014/main" id="{03278895-E903-CEF3-9D0C-548AA8E94E2E}"/>
              </a:ext>
            </a:extLst>
          </p:cNvPr>
          <p:cNvSpPr txBox="1"/>
          <p:nvPr/>
        </p:nvSpPr>
        <p:spPr>
          <a:xfrm>
            <a:off x="295014" y="6456105"/>
            <a:ext cx="7760850" cy="276999"/>
          </a:xfrm>
          <a:prstGeom prst="rect">
            <a:avLst/>
          </a:prstGeom>
          <a:noFill/>
        </p:spPr>
        <p:txBody>
          <a:bodyPr wrap="square">
            <a:spAutoFit/>
          </a:bodyPr>
          <a:lstStyle/>
          <a:p>
            <a:r>
              <a:rPr lang="en-US" sz="1200" i="1" dirty="0">
                <a:latin typeface="Arial" panose="020B0604020202020204" pitchFamily="34" charset="0"/>
                <a:cs typeface="Arial" panose="020B0604020202020204" pitchFamily="34" charset="0"/>
              </a:rPr>
              <a:t>Image source: https://www.passmefast.co.uk/resources/driving-advice-and-safety/driving-well/roundabout-types </a:t>
            </a:r>
          </a:p>
        </p:txBody>
      </p:sp>
      <p:pic>
        <p:nvPicPr>
          <p:cNvPr id="7" name="Picture 6">
            <a:extLst>
              <a:ext uri="{FF2B5EF4-FFF2-40B4-BE49-F238E27FC236}">
                <a16:creationId xmlns:a16="http://schemas.microsoft.com/office/drawing/2014/main" id="{9C07BA13-6FEC-19A4-37E9-5CA1D8239406}"/>
              </a:ext>
            </a:extLst>
          </p:cNvPr>
          <p:cNvPicPr>
            <a:picLocks noChangeAspect="1"/>
          </p:cNvPicPr>
          <p:nvPr/>
        </p:nvPicPr>
        <p:blipFill>
          <a:blip r:embed="rId4"/>
          <a:stretch>
            <a:fillRect/>
          </a:stretch>
        </p:blipFill>
        <p:spPr>
          <a:xfrm>
            <a:off x="182881" y="1434907"/>
            <a:ext cx="5833871" cy="3623381"/>
          </a:xfrm>
          <a:prstGeom prst="rect">
            <a:avLst/>
          </a:prstGeom>
        </p:spPr>
      </p:pic>
      <p:sp>
        <p:nvSpPr>
          <p:cNvPr id="2" name="Slide Number Placeholder 1">
            <a:extLst>
              <a:ext uri="{FF2B5EF4-FFF2-40B4-BE49-F238E27FC236}">
                <a16:creationId xmlns:a16="http://schemas.microsoft.com/office/drawing/2014/main" id="{4F3E721C-5B27-6C86-E590-EE9C6F1493C3}"/>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7</a:t>
            </a:fld>
            <a:endParaRPr lang="en-US" sz="1600">
              <a:solidFill>
                <a:schemeClr val="bg1">
                  <a:lumMod val="50000"/>
                </a:schemeClr>
              </a:solidFill>
              <a:latin typeface="Franklin Gothic Book" panose="020B0503020102020204" pitchFamily="34" charset="0"/>
            </a:endParaRPr>
          </a:p>
        </p:txBody>
      </p:sp>
      <p:pic>
        <p:nvPicPr>
          <p:cNvPr id="8" name="Picture 7">
            <a:extLst>
              <a:ext uri="{FF2B5EF4-FFF2-40B4-BE49-F238E27FC236}">
                <a16:creationId xmlns:a16="http://schemas.microsoft.com/office/drawing/2014/main" id="{416CCAF5-6F5B-5A20-FDE6-A522A1A17D0E}"/>
              </a:ext>
            </a:extLst>
          </p:cNvPr>
          <p:cNvPicPr>
            <a:picLocks noChangeAspect="1"/>
          </p:cNvPicPr>
          <p:nvPr/>
        </p:nvPicPr>
        <p:blipFill>
          <a:blip r:embed="rId5"/>
          <a:stretch>
            <a:fillRect/>
          </a:stretch>
        </p:blipFill>
        <p:spPr>
          <a:xfrm>
            <a:off x="7044425" y="1406017"/>
            <a:ext cx="5147575" cy="3681159"/>
          </a:xfrm>
          <a:prstGeom prst="rect">
            <a:avLst/>
          </a:prstGeom>
        </p:spPr>
      </p:pic>
    </p:spTree>
    <p:extLst>
      <p:ext uri="{BB962C8B-B14F-4D97-AF65-F5344CB8AC3E}">
        <p14:creationId xmlns:p14="http://schemas.microsoft.com/office/powerpoint/2010/main" val="55391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E2436-AE22-6799-8367-67FBD31FB5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46C415-F684-C3A2-5F06-06E7B450BC78}"/>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cxnSp>
        <p:nvCxnSpPr>
          <p:cNvPr id="10" name="Straight Connector 9">
            <a:extLst>
              <a:ext uri="{FF2B5EF4-FFF2-40B4-BE49-F238E27FC236}">
                <a16:creationId xmlns:a16="http://schemas.microsoft.com/office/drawing/2014/main" id="{F719653B-AEC3-4B1D-B921-C2E4860C9167}"/>
              </a:ext>
            </a:extLst>
          </p:cNvPr>
          <p:cNvCxnSpPr>
            <a:cxnSpLocks/>
          </p:cNvCxnSpPr>
          <p:nvPr/>
        </p:nvCxnSpPr>
        <p:spPr>
          <a:xfrm>
            <a:off x="182881" y="584775"/>
            <a:ext cx="6224833" cy="19246"/>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B9E06E-D4B0-A867-388D-EDEC62191761}"/>
              </a:ext>
            </a:extLst>
          </p:cNvPr>
          <p:cNvSpPr txBox="1"/>
          <p:nvPr/>
        </p:nvSpPr>
        <p:spPr>
          <a:xfrm>
            <a:off x="295014" y="0"/>
            <a:ext cx="9172074" cy="584775"/>
          </a:xfrm>
          <a:prstGeom prst="rect">
            <a:avLst/>
          </a:prstGeom>
          <a:noFill/>
        </p:spPr>
        <p:txBody>
          <a:bodyPr wrap="square" rtlCol="0">
            <a:spAutoFit/>
          </a:bodyPr>
          <a:lstStyle/>
          <a:p>
            <a:r>
              <a:rPr lang="en-US" sz="3200" dirty="0">
                <a:solidFill>
                  <a:srgbClr val="680000"/>
                </a:solidFill>
                <a:latin typeface="Franklin Gothic Medium" panose="020B0603020102020204" pitchFamily="34" charset="0"/>
              </a:rPr>
              <a:t>Types of roundabout</a:t>
            </a:r>
            <a:endParaRPr lang="en-US" sz="2800" dirty="0">
              <a:solidFill>
                <a:srgbClr val="680000"/>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8DAD4A9A-83B3-F9D3-4B67-69C69B834DAD}"/>
              </a:ext>
            </a:extLst>
          </p:cNvPr>
          <p:cNvSpPr txBox="1"/>
          <p:nvPr/>
        </p:nvSpPr>
        <p:spPr>
          <a:xfrm>
            <a:off x="1131677" y="5161483"/>
            <a:ext cx="4327240"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Cut-through roundabouts</a:t>
            </a:r>
          </a:p>
        </p:txBody>
      </p:sp>
      <p:sp>
        <p:nvSpPr>
          <p:cNvPr id="11" name="TextBox 10">
            <a:extLst>
              <a:ext uri="{FF2B5EF4-FFF2-40B4-BE49-F238E27FC236}">
                <a16:creationId xmlns:a16="http://schemas.microsoft.com/office/drawing/2014/main" id="{A8F7AC82-7913-E160-5E5E-CF1C74D1B2FA}"/>
              </a:ext>
            </a:extLst>
          </p:cNvPr>
          <p:cNvSpPr txBox="1"/>
          <p:nvPr/>
        </p:nvSpPr>
        <p:spPr>
          <a:xfrm>
            <a:off x="6698327" y="5161483"/>
            <a:ext cx="5147575"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Roundabout interchanges</a:t>
            </a:r>
          </a:p>
        </p:txBody>
      </p:sp>
      <p:sp>
        <p:nvSpPr>
          <p:cNvPr id="12" name="TextBox 11">
            <a:extLst>
              <a:ext uri="{FF2B5EF4-FFF2-40B4-BE49-F238E27FC236}">
                <a16:creationId xmlns:a16="http://schemas.microsoft.com/office/drawing/2014/main" id="{2B422BC7-A440-E99D-15BC-BAED4BDF36FA}"/>
              </a:ext>
            </a:extLst>
          </p:cNvPr>
          <p:cNvSpPr txBox="1"/>
          <p:nvPr/>
        </p:nvSpPr>
        <p:spPr>
          <a:xfrm>
            <a:off x="295014" y="6456105"/>
            <a:ext cx="7760850" cy="276999"/>
          </a:xfrm>
          <a:prstGeom prst="rect">
            <a:avLst/>
          </a:prstGeom>
          <a:noFill/>
        </p:spPr>
        <p:txBody>
          <a:bodyPr wrap="square">
            <a:spAutoFit/>
          </a:bodyPr>
          <a:lstStyle/>
          <a:p>
            <a:r>
              <a:rPr lang="en-US" sz="1200" i="1" dirty="0">
                <a:latin typeface="Arial" panose="020B0604020202020204" pitchFamily="34" charset="0"/>
                <a:cs typeface="Arial" panose="020B0604020202020204" pitchFamily="34" charset="0"/>
              </a:rPr>
              <a:t>Image source: https://www.passmefast.co.uk/resources/driving-advice-and-safety/driving-well/roundabout-types </a:t>
            </a:r>
          </a:p>
        </p:txBody>
      </p:sp>
      <p:pic>
        <p:nvPicPr>
          <p:cNvPr id="4" name="Picture 3">
            <a:extLst>
              <a:ext uri="{FF2B5EF4-FFF2-40B4-BE49-F238E27FC236}">
                <a16:creationId xmlns:a16="http://schemas.microsoft.com/office/drawing/2014/main" id="{E17CDF05-D752-1232-A91C-2834726A3A04}"/>
              </a:ext>
            </a:extLst>
          </p:cNvPr>
          <p:cNvPicPr>
            <a:picLocks noChangeAspect="1"/>
          </p:cNvPicPr>
          <p:nvPr/>
        </p:nvPicPr>
        <p:blipFill>
          <a:blip r:embed="rId4"/>
          <a:stretch>
            <a:fillRect/>
          </a:stretch>
        </p:blipFill>
        <p:spPr>
          <a:xfrm>
            <a:off x="6347592" y="1434907"/>
            <a:ext cx="5844408" cy="3623381"/>
          </a:xfrm>
          <a:prstGeom prst="rect">
            <a:avLst/>
          </a:prstGeom>
        </p:spPr>
      </p:pic>
      <p:pic>
        <p:nvPicPr>
          <p:cNvPr id="9" name="Picture 8">
            <a:extLst>
              <a:ext uri="{FF2B5EF4-FFF2-40B4-BE49-F238E27FC236}">
                <a16:creationId xmlns:a16="http://schemas.microsoft.com/office/drawing/2014/main" id="{7FB9AC3F-5314-56DE-BABC-B3CF37979275}"/>
              </a:ext>
            </a:extLst>
          </p:cNvPr>
          <p:cNvPicPr>
            <a:picLocks noChangeAspect="1"/>
          </p:cNvPicPr>
          <p:nvPr/>
        </p:nvPicPr>
        <p:blipFill>
          <a:blip r:embed="rId5"/>
          <a:stretch>
            <a:fillRect/>
          </a:stretch>
        </p:blipFill>
        <p:spPr>
          <a:xfrm>
            <a:off x="182881" y="1434907"/>
            <a:ext cx="5844408" cy="3641399"/>
          </a:xfrm>
          <a:prstGeom prst="rect">
            <a:avLst/>
          </a:prstGeom>
        </p:spPr>
      </p:pic>
      <p:sp>
        <p:nvSpPr>
          <p:cNvPr id="2" name="Slide Number Placeholder 1">
            <a:extLst>
              <a:ext uri="{FF2B5EF4-FFF2-40B4-BE49-F238E27FC236}">
                <a16:creationId xmlns:a16="http://schemas.microsoft.com/office/drawing/2014/main" id="{38036023-100F-7BD5-C399-9445E34C8903}"/>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8</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41728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500D8-EEB7-0B4D-5E4B-B1150FC414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E22DAA-08EA-FDFC-2A44-3A045F14C745}"/>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346704" y="3328416"/>
            <a:ext cx="6876288" cy="182880"/>
          </a:xfrm>
          <a:prstGeom prst="rect">
            <a:avLst/>
          </a:prstGeom>
        </p:spPr>
      </p:pic>
      <p:sp>
        <p:nvSpPr>
          <p:cNvPr id="2" name="TextBox 1">
            <a:extLst>
              <a:ext uri="{FF2B5EF4-FFF2-40B4-BE49-F238E27FC236}">
                <a16:creationId xmlns:a16="http://schemas.microsoft.com/office/drawing/2014/main" id="{A2A90F49-1F56-471C-F447-1DDAF9B4F950}"/>
              </a:ext>
            </a:extLst>
          </p:cNvPr>
          <p:cNvSpPr txBox="1"/>
          <p:nvPr/>
        </p:nvSpPr>
        <p:spPr>
          <a:xfrm>
            <a:off x="3046476" y="2980944"/>
            <a:ext cx="6099047" cy="584775"/>
          </a:xfrm>
          <a:prstGeom prst="rect">
            <a:avLst/>
          </a:prstGeom>
          <a:noFill/>
        </p:spPr>
        <p:txBody>
          <a:bodyPr wrap="square" rtlCol="0">
            <a:spAutoFit/>
          </a:bodyPr>
          <a:lstStyle/>
          <a:p>
            <a:pPr algn="ctr"/>
            <a:r>
              <a:rPr lang="en-US" sz="3200" dirty="0">
                <a:solidFill>
                  <a:srgbClr val="680000"/>
                </a:solidFill>
                <a:latin typeface="Franklin Gothic Medium" panose="020B0603020102020204" pitchFamily="34" charset="0"/>
              </a:rPr>
              <a:t>Problem Statement</a:t>
            </a:r>
          </a:p>
        </p:txBody>
      </p:sp>
      <p:cxnSp>
        <p:nvCxnSpPr>
          <p:cNvPr id="8" name="Straight Connector 7">
            <a:extLst>
              <a:ext uri="{FF2B5EF4-FFF2-40B4-BE49-F238E27FC236}">
                <a16:creationId xmlns:a16="http://schemas.microsoft.com/office/drawing/2014/main" id="{69A3D18A-19BD-DA48-06BF-D148B1FE8D9E}"/>
              </a:ext>
            </a:extLst>
          </p:cNvPr>
          <p:cNvCxnSpPr>
            <a:cxnSpLocks/>
          </p:cNvCxnSpPr>
          <p:nvPr/>
        </p:nvCxnSpPr>
        <p:spPr>
          <a:xfrm>
            <a:off x="4026371" y="3565719"/>
            <a:ext cx="4139255" cy="28869"/>
          </a:xfrm>
          <a:prstGeom prst="line">
            <a:avLst/>
          </a:prstGeom>
          <a:ln w="38100">
            <a:solidFill>
              <a:srgbClr val="8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785A711A-71F0-C792-649A-F175C1DE7770}"/>
              </a:ext>
            </a:extLst>
          </p:cNvPr>
          <p:cNvSpPr>
            <a:spLocks noGrp="1"/>
          </p:cNvSpPr>
          <p:nvPr>
            <p:ph type="sldNum" sz="quarter" idx="12"/>
          </p:nvPr>
        </p:nvSpPr>
        <p:spPr>
          <a:xfrm>
            <a:off x="11723298" y="6251362"/>
            <a:ext cx="406880" cy="365125"/>
          </a:xfrm>
        </p:spPr>
        <p:txBody>
          <a:bodyPr/>
          <a:lstStyle/>
          <a:p>
            <a:fld id="{AD813B8F-0C96-4966-B9C2-C2B58D97F9E1}" type="slidenum">
              <a:rPr lang="en-US" sz="1600" smtClean="0">
                <a:solidFill>
                  <a:schemeClr val="bg1">
                    <a:lumMod val="50000"/>
                  </a:schemeClr>
                </a:solidFill>
                <a:latin typeface="Franklin Gothic Book" panose="020B0503020102020204" pitchFamily="34" charset="0"/>
              </a:rPr>
              <a:t>9</a:t>
            </a:fld>
            <a:endParaRPr lang="en-US" sz="160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77305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19c134a-14c9-4d4c-af65-c420f94c8cbb}" enabled="0" method="" siteId="{b19c134a-14c9-4d4c-af65-c420f94c8cbb}" removed="1"/>
</clbl:labelList>
</file>

<file path=docProps/app.xml><?xml version="1.0" encoding="utf-8"?>
<Properties xmlns="http://schemas.openxmlformats.org/officeDocument/2006/extended-properties" xmlns:vt="http://schemas.openxmlformats.org/officeDocument/2006/docPropsVTypes">
  <TotalTime>5154</TotalTime>
  <Words>5575</Words>
  <Application>Microsoft Office PowerPoint</Application>
  <PresentationFormat>Widescreen</PresentationFormat>
  <Paragraphs>550</Paragraphs>
  <Slides>64</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Cambria Math</vt:lpstr>
      <vt:lpstr>Franklin Gothic Book</vt:lpstr>
      <vt:lpstr>Franklin Gothic Medium</vt:lpstr>
      <vt:lpstr>Franklin Gothic Medium Cond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Md Nasim</dc:creator>
  <cp:lastModifiedBy>Chakraborty, Rohit</cp:lastModifiedBy>
  <cp:revision>3</cp:revision>
  <dcterms:created xsi:type="dcterms:W3CDTF">2023-02-10T15:28:02Z</dcterms:created>
  <dcterms:modified xsi:type="dcterms:W3CDTF">2025-06-25T14:04:28Z</dcterms:modified>
</cp:coreProperties>
</file>